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6"/>
  </p:notesMasterIdLst>
  <p:sldIdLst>
    <p:sldId id="260" r:id="rId3"/>
    <p:sldId id="261" r:id="rId4"/>
    <p:sldId id="262" r:id="rId5"/>
    <p:sldId id="291" r:id="rId6"/>
    <p:sldId id="292" r:id="rId7"/>
    <p:sldId id="293" r:id="rId8"/>
    <p:sldId id="265" r:id="rId9"/>
    <p:sldId id="324" r:id="rId10"/>
    <p:sldId id="270" r:id="rId11"/>
    <p:sldId id="294" r:id="rId12"/>
    <p:sldId id="303" r:id="rId13"/>
    <p:sldId id="281" r:id="rId14"/>
    <p:sldId id="295" r:id="rId15"/>
    <p:sldId id="305" r:id="rId16"/>
    <p:sldId id="306" r:id="rId17"/>
    <p:sldId id="307" r:id="rId18"/>
    <p:sldId id="308" r:id="rId19"/>
    <p:sldId id="309" r:id="rId20"/>
    <p:sldId id="311" r:id="rId21"/>
    <p:sldId id="312" r:id="rId22"/>
    <p:sldId id="273" r:id="rId23"/>
    <p:sldId id="310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5" r:id="rId35"/>
    <p:sldId id="282" r:id="rId36"/>
    <p:sldId id="271" r:id="rId37"/>
    <p:sldId id="284" r:id="rId38"/>
    <p:sldId id="286" r:id="rId39"/>
    <p:sldId id="285" r:id="rId40"/>
    <p:sldId id="287" r:id="rId41"/>
    <p:sldId id="288" r:id="rId42"/>
    <p:sldId id="289" r:id="rId43"/>
    <p:sldId id="290" r:id="rId44"/>
    <p:sldId id="275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31D5"/>
    <a:srgbClr val="4472C4"/>
    <a:srgbClr val="0E60A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4" autoAdjust="0"/>
    <p:restoredTop sz="84427" autoAdjust="0"/>
  </p:normalViewPr>
  <p:slideViewPr>
    <p:cSldViewPr snapToGrid="0">
      <p:cViewPr varScale="1">
        <p:scale>
          <a:sx n="73" d="100"/>
          <a:sy n="73" d="100"/>
        </p:scale>
        <p:origin x="134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0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AC614-05D1-4723-84D7-CF4E2D84952A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278389-6945-48F7-8ECF-0E758D3940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953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78389-6945-48F7-8ECF-0E758D3940D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34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78389-6945-48F7-8ECF-0E758D3940D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030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78389-6945-48F7-8ECF-0E758D3940D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548427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FE236-8036-0E05-1E2C-6325A936E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807B509-2453-96B9-9FB0-F3DC7582A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1B3691-BFF9-4876-B5B5-5356E399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D757E6-6CB3-22B1-2877-2FCF55070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7A2540-07AB-59B2-47A7-48E53333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857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97C41-1EAA-891E-AA5A-0B919ADCF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75F56D-A3E8-D3F1-EE7D-9B70F701E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D421E-A710-618C-A47E-E7946D6BD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95B9DF-07D7-51D5-AF1A-270C31E54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D1E7FC-4447-4202-7EFE-F45DB381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653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26F31C2-005A-325B-7B23-D99F92627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19480F-29A4-C2FC-FF43-A2C207587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A11F33-B439-1C1F-1049-AFF245F6D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F7BE41-820D-2D23-E233-FFD3DB646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28395D-097F-8E90-1687-90788329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524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655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371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023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118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6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6825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348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464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2D4C1F-8775-9389-3A30-536C0599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001FCA-5942-3CC0-3BA3-9BEE21ED9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4A8488-C3E7-C32A-FE69-B750B63C9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52CAF9-ACEA-1B1A-4DEF-047698116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7BE527-727B-ED00-0BB5-CED48CA0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1441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559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178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255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9DAC85-B8F1-224F-9049-F12C9AA18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6D9483-541F-B037-589C-D8F293D3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7B829B-6DB9-D8A1-7CD4-B0765335E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90AAC7-D3E5-FB40-F933-36E649B9D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1FD3AF-A3B2-0853-D6F1-1C3267F7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56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24EA1F-1BDD-06EB-B1BD-CD2E2D01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DF9DC-2AF3-EB27-DEC4-0CFFE517A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1517B8-4B3E-4773-1A11-076652739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66EF85-E0BC-850A-BC91-CBA155F8E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A2A339-C88F-686E-8D07-3A8192538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76B7C8-2D67-D25D-E71F-8CBAABA6B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60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94C678-8520-BD77-E2C2-3517C1BA7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A6C265-39D7-56A9-58EE-A369EDE1E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0D3C08-3995-D8CC-EAC6-4AFA19746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943705-C302-1FB2-FA16-9B167093C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2B23C1-77FA-4620-6EF8-EF47ED32D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BE742FF-9708-7184-AF3D-DCF903411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334DF2-95CB-E5E7-B7AE-F7E3276C9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FCB669-78B4-02D8-778D-CEE680AD3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95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562DB-436A-CE6C-7BB8-A2884069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024E18-FF7D-5DCF-48EA-ADB546F1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C6134C-92A4-71B5-5239-3C8C532AF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D686E5-CBA5-B7E8-5FA4-0A9BBDA8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238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A711E4-6E77-8D96-D557-9710ADCC0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1FBF62-00D9-6974-F45C-CB5BC4E0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52A1B2-7AF1-32E4-70D8-46541F762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001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8E7BFB-4E0F-5BFB-463B-F4CB5EE88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2A52CE-5821-B2E6-11C8-1E62DCBB5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8B4D21-777C-4CC8-9555-2358C48EE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F9BA05-4E2B-5949-5E32-DBA122B29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1DA6C7-3C0A-BA4C-3D3A-9A254346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516087-C3E1-4E48-429E-413F808A1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51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20ECB-8FDA-4DE5-E2F8-1CA9D388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A7D4A02-7F62-F228-6088-0D7FA861E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D897C5-5B0E-6899-325F-EDCA15F77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4B93A5-6B18-5D55-CC4A-E066B37C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DFD576-1CE3-C420-4593-52BF0CF20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B0252B-E2A6-0EDA-C01A-9C6532CD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61500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B24FC21-6390-BA39-FD0A-EADF20752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17096D-87B1-83F5-FE55-8A03A6C35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6269BC-E97F-B5D2-AAA0-3A4B5AA81C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ABA2E1-F054-E021-9D1E-AA99575EB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A2B895-D587-0F13-890B-99BC4C392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98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2D506-7797-4E7A-A029-7498E68DE481}" type="datetimeFigureOut">
              <a:rPr lang="zh-CN" altLang="en-US" smtClean="0"/>
              <a:t>2024/6/21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F6597-6A83-40ED-B5F7-6AA11693D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483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slideLayout" Target="../slideLayouts/slideLayout13.xml"/><Relationship Id="rId5" Type="http://schemas.openxmlformats.org/officeDocument/2006/relationships/image" Target="../media/image1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tags" Target="../tags/tag5.xml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tags" Target="../tags/tag7.xml"/><Relationship Id="rId3" Type="http://schemas.openxmlformats.org/officeDocument/2006/relationships/tags" Target="../tags/tag8.xml"/><Relationship Id="rId4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3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3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tags" Target="../tags/tag13.xml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tags" Target="../tags/tag15.xml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D955CF2-9981-3CBB-2EA2-CE3161392A0E}"/>
              </a:ext>
            </a:extLst>
          </p:cNvPr>
          <p:cNvSpPr/>
          <p:nvPr/>
        </p:nvSpPr>
        <p:spPr>
          <a:xfrm rot="20065301">
            <a:off x="-984084" y="1561854"/>
            <a:ext cx="12653143" cy="11672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92C163D-2E25-117A-C868-BC0D010EE928}"/>
              </a:ext>
            </a:extLst>
          </p:cNvPr>
          <p:cNvSpPr/>
          <p:nvPr/>
        </p:nvSpPr>
        <p:spPr>
          <a:xfrm rot="20065301">
            <a:off x="-1599367" y="-1919503"/>
            <a:ext cx="10719676" cy="42447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63D6ED-4740-8E6C-02D1-6A9A3683D5B3}"/>
              </a:ext>
            </a:extLst>
          </p:cNvPr>
          <p:cNvSpPr txBox="1"/>
          <p:nvPr/>
        </p:nvSpPr>
        <p:spPr>
          <a:xfrm>
            <a:off x="5532260" y="3753894"/>
            <a:ext cx="5844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温室管家</a:t>
            </a:r>
            <a:r>
              <a:rPr lang="en-US" altLang="zh-CN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浇花机器人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188817-9325-0B3A-3AD8-B9DE46013C51}"/>
              </a:ext>
            </a:extLst>
          </p:cNvPr>
          <p:cNvSpPr txBox="1"/>
          <p:nvPr/>
        </p:nvSpPr>
        <p:spPr>
          <a:xfrm>
            <a:off x="5532260" y="4616243"/>
            <a:ext cx="2611612" cy="1689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软件设计说明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2024.4.26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周五上午班 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39DCD02-A95F-ABD5-7317-3F355606AAC6}"/>
              </a:ext>
            </a:extLst>
          </p:cNvPr>
          <p:cNvCxnSpPr>
            <a:cxnSpLocks/>
          </p:cNvCxnSpPr>
          <p:nvPr/>
        </p:nvCxnSpPr>
        <p:spPr>
          <a:xfrm>
            <a:off x="5633410" y="4530275"/>
            <a:ext cx="6362647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4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00" y="295759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软硬件体系结构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4805" y="1207213"/>
            <a:ext cx="500636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CN" dirty="0">
              <a:solidFill>
                <a:prstClr val="black"/>
              </a:solidFill>
              <a:highlight>
                <a:srgbClr val="FFFFFF"/>
              </a:highlight>
              <a:latin typeface="等线"/>
              <a:ea typeface="等线" panose="02010600030101010101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   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Söhne"/>
                <a:ea typeface="等线" panose="02010600030101010101" pitchFamily="2" charset="-122"/>
                <a:cs typeface="+mn-cs"/>
              </a:rPr>
              <a:t>用户指令发送与数据可视化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Söhne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Söhne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Söhne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Söhne"/>
              <a:ea typeface="等线" panose="02010600030101010101" pitchFamily="2" charset="-122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Söhne"/>
                <a:ea typeface="等线" panose="02010600030101010101" pitchFamily="2" charset="-122"/>
                <a:cs typeface="+mn-cs"/>
              </a:rPr>
              <a:t>                        服务进程调度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Söhne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Söhne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Söhne"/>
              <a:ea typeface="等线" panose="02010600030101010101" pitchFamily="2" charset="-122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Söhne"/>
                <a:ea typeface="等线" panose="02010600030101010101" pitchFamily="2" charset="-122"/>
                <a:cs typeface="+mn-cs"/>
              </a:rPr>
              <a:t>                     完成某一种用例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Söhne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Söhne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Söhne"/>
              <a:ea typeface="等线" panose="02010600030101010101" pitchFamily="2" charset="-122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Söhne"/>
                <a:ea typeface="等线" panose="02010600030101010101" pitchFamily="2" charset="-122"/>
                <a:cs typeface="+mn-cs"/>
              </a:rPr>
              <a:t>            完成一种独立且特定的功能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Söhne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Söhne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Söhne"/>
              <a:ea typeface="等线" panose="02010600030101010101" pitchFamily="2" charset="-122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Söhne"/>
                <a:ea typeface="等线" panose="02010600030101010101" pitchFamily="2" charset="-122"/>
                <a:cs typeface="+mn-cs"/>
              </a:rPr>
              <a:t>机器人硬件设备：输入，输出，双向交互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D0D0D"/>
              </a:solidFill>
              <a:effectLst/>
              <a:highlight>
                <a:srgbClr val="FFFFFF"/>
              </a:highlight>
              <a:uLnTx/>
              <a:uFillTx/>
              <a:latin typeface="Söhne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: 圆角 2"/>
          <p:cNvSpPr/>
          <p:nvPr/>
        </p:nvSpPr>
        <p:spPr bwMode="auto">
          <a:xfrm>
            <a:off x="1169205" y="1259849"/>
            <a:ext cx="2088219" cy="489677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用户层</a:t>
            </a:r>
          </a:p>
        </p:txBody>
      </p:sp>
      <p:sp>
        <p:nvSpPr>
          <p:cNvPr id="5" name="矩形: 圆角 2"/>
          <p:cNvSpPr/>
          <p:nvPr/>
        </p:nvSpPr>
        <p:spPr bwMode="auto">
          <a:xfrm>
            <a:off x="1169205" y="2369531"/>
            <a:ext cx="2088219" cy="489585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控制层</a:t>
            </a:r>
          </a:p>
        </p:txBody>
      </p:sp>
      <p:sp>
        <p:nvSpPr>
          <p:cNvPr id="8" name="矩形: 圆角 2"/>
          <p:cNvSpPr/>
          <p:nvPr/>
        </p:nvSpPr>
        <p:spPr bwMode="auto">
          <a:xfrm>
            <a:off x="1169205" y="3460053"/>
            <a:ext cx="2088219" cy="489585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服务层</a:t>
            </a:r>
          </a:p>
        </p:txBody>
      </p:sp>
      <p:pic>
        <p:nvPicPr>
          <p:cNvPr id="7" name="图片 -2147482614" descr="体系结构.drawi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40275" y="1327150"/>
            <a:ext cx="7362190" cy="4939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: 圆角 2"/>
          <p:cNvSpPr/>
          <p:nvPr>
            <p:custDataLst>
              <p:tags r:id="rId2"/>
            </p:custDataLst>
          </p:nvPr>
        </p:nvSpPr>
        <p:spPr bwMode="auto">
          <a:xfrm>
            <a:off x="1169206" y="4547880"/>
            <a:ext cx="2088219" cy="489585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功能层</a:t>
            </a:r>
          </a:p>
        </p:txBody>
      </p:sp>
      <p:sp>
        <p:nvSpPr>
          <p:cNvPr id="10" name="矩形: 圆角 2"/>
          <p:cNvSpPr/>
          <p:nvPr>
            <p:custDataLst>
              <p:tags r:id="rId3"/>
            </p:custDataLst>
          </p:nvPr>
        </p:nvSpPr>
        <p:spPr bwMode="auto">
          <a:xfrm>
            <a:off x="1169207" y="5650787"/>
            <a:ext cx="2088219" cy="489585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硬件层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00" y="29575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技术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体系结构</a:t>
            </a:r>
          </a:p>
        </p:txBody>
      </p:sp>
      <p:pic>
        <p:nvPicPr>
          <p:cNvPr id="1026" name="图片 9">
            <a:extLst>
              <a:ext uri="{FF2B5EF4-FFF2-40B4-BE49-F238E27FC236}">
                <a16:creationId xmlns:a16="http://schemas.microsoft.com/office/drawing/2014/main" id="{1841C2B7-685B-330B-E3BF-3EEE6F99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712" y="938853"/>
            <a:ext cx="7309188" cy="562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265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>
            <a:extLst>
              <a:ext uri="{FF2B5EF4-FFF2-40B4-BE49-F238E27FC236}">
                <a16:creationId xmlns:a16="http://schemas.microsoft.com/office/drawing/2014/main" id="{D98990C1-C275-5776-967B-AC0F38BB0F22}"/>
              </a:ext>
            </a:extLst>
          </p:cNvPr>
          <p:cNvSpPr/>
          <p:nvPr/>
        </p:nvSpPr>
        <p:spPr>
          <a:xfrm>
            <a:off x="3174693" y="2525052"/>
            <a:ext cx="8729879" cy="2141291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02724903-9380-302B-9A12-004D738C5DA6}"/>
              </a:ext>
            </a:extLst>
          </p:cNvPr>
          <p:cNvSpPr/>
          <p:nvPr/>
        </p:nvSpPr>
        <p:spPr>
          <a:xfrm>
            <a:off x="3638870" y="2596755"/>
            <a:ext cx="7371638" cy="1808138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F8AC5880-0199-5373-3D79-9E6D6FA5AD74}"/>
              </a:ext>
            </a:extLst>
          </p:cNvPr>
          <p:cNvSpPr/>
          <p:nvPr/>
        </p:nvSpPr>
        <p:spPr>
          <a:xfrm>
            <a:off x="1389922" y="2142677"/>
            <a:ext cx="2590046" cy="1530482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713D6C2-52C2-1B16-80A7-7706EFBA549F}"/>
              </a:ext>
            </a:extLst>
          </p:cNvPr>
          <p:cNvSpPr/>
          <p:nvPr/>
        </p:nvSpPr>
        <p:spPr>
          <a:xfrm>
            <a:off x="2721413" y="2568547"/>
            <a:ext cx="1530481" cy="1530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1CED0B-ACDE-8937-52DB-E8B6DF1062CF}"/>
              </a:ext>
            </a:extLst>
          </p:cNvPr>
          <p:cNvSpPr/>
          <p:nvPr/>
        </p:nvSpPr>
        <p:spPr>
          <a:xfrm>
            <a:off x="3225176" y="2884070"/>
            <a:ext cx="986880" cy="8991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5400" b="1" dirty="0">
                <a:solidFill>
                  <a:srgbClr val="0E60A8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237E2B-EEE1-91CE-D6A6-16FE7C7CC28A}"/>
              </a:ext>
            </a:extLst>
          </p:cNvPr>
          <p:cNvSpPr/>
          <p:nvPr/>
        </p:nvSpPr>
        <p:spPr>
          <a:xfrm>
            <a:off x="4833035" y="2988356"/>
            <a:ext cx="5184576" cy="68480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接口设计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6AA4D67-593E-5779-8BBA-6EFE31DF6744}"/>
              </a:ext>
            </a:extLst>
          </p:cNvPr>
          <p:cNvCxnSpPr>
            <a:cxnSpLocks/>
          </p:cNvCxnSpPr>
          <p:nvPr/>
        </p:nvCxnSpPr>
        <p:spPr>
          <a:xfrm>
            <a:off x="4833035" y="3783230"/>
            <a:ext cx="47728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66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2E28F9EA-9263-7516-DF34-C522985B63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8107" y="-1032933"/>
            <a:ext cx="52768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9484166-79D1-D41E-AB24-4843D38920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91"/>
          <a:stretch/>
        </p:blipFill>
        <p:spPr>
          <a:xfrm>
            <a:off x="2706998" y="668285"/>
            <a:ext cx="9115110" cy="5807179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EC995A9-3C7A-F754-AA08-D06CC92D7895}"/>
              </a:ext>
            </a:extLst>
          </p:cNvPr>
          <p:cNvSpPr/>
          <p:nvPr/>
        </p:nvSpPr>
        <p:spPr bwMode="auto">
          <a:xfrm>
            <a:off x="251094" y="1198173"/>
            <a:ext cx="2241493" cy="489676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顶栏</a:t>
            </a:r>
          </a:p>
        </p:txBody>
      </p:sp>
      <p:sp>
        <p:nvSpPr>
          <p:cNvPr id="13" name="矩形: 圆角 2">
            <a:extLst>
              <a:ext uri="{FF2B5EF4-FFF2-40B4-BE49-F238E27FC236}">
                <a16:creationId xmlns:a16="http://schemas.microsoft.com/office/drawing/2014/main" id="{4C7C3DE5-7061-92E0-E7A9-1EF4D7678C35}"/>
              </a:ext>
            </a:extLst>
          </p:cNvPr>
          <p:cNvSpPr/>
          <p:nvPr/>
        </p:nvSpPr>
        <p:spPr bwMode="auto">
          <a:xfrm>
            <a:off x="251094" y="2244654"/>
            <a:ext cx="2241493" cy="489676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花盆信息侧栏</a:t>
            </a:r>
          </a:p>
        </p:txBody>
      </p:sp>
      <p:sp>
        <p:nvSpPr>
          <p:cNvPr id="14" name="矩形: 圆角 2">
            <a:extLst>
              <a:ext uri="{FF2B5EF4-FFF2-40B4-BE49-F238E27FC236}">
                <a16:creationId xmlns:a16="http://schemas.microsoft.com/office/drawing/2014/main" id="{8B93113C-9148-0176-3AD5-8256FCC99607}"/>
              </a:ext>
            </a:extLst>
          </p:cNvPr>
          <p:cNvSpPr/>
          <p:nvPr/>
        </p:nvSpPr>
        <p:spPr bwMode="auto">
          <a:xfrm>
            <a:off x="251094" y="3291224"/>
            <a:ext cx="2241493" cy="489585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地图显示界面</a:t>
            </a:r>
          </a:p>
        </p:txBody>
      </p:sp>
      <p:sp>
        <p:nvSpPr>
          <p:cNvPr id="15" name="矩形: 圆角 2">
            <a:extLst>
              <a:ext uri="{FF2B5EF4-FFF2-40B4-BE49-F238E27FC236}">
                <a16:creationId xmlns:a16="http://schemas.microsoft.com/office/drawing/2014/main" id="{765B36A0-6E8E-9DBC-D936-4287514C0167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51094" y="4337704"/>
            <a:ext cx="2241493" cy="489585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模式相关操作侧栏</a:t>
            </a:r>
          </a:p>
        </p:txBody>
      </p:sp>
      <p:sp>
        <p:nvSpPr>
          <p:cNvPr id="16" name="矩形: 圆角 2">
            <a:extLst>
              <a:ext uri="{FF2B5EF4-FFF2-40B4-BE49-F238E27FC236}">
                <a16:creationId xmlns:a16="http://schemas.microsoft.com/office/drawing/2014/main" id="{9B90D8DC-6BCF-287C-9578-49D832FAE9DF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251094" y="5384184"/>
            <a:ext cx="2241493" cy="489585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底栏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5A3ED38-2B34-0D48-6469-6FB68F965DC0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D5FC0F4-FA15-D588-D5A7-45C4679D0D19}"/>
              </a:ext>
            </a:extLst>
          </p:cNvPr>
          <p:cNvSpPr txBox="1"/>
          <p:nvPr/>
        </p:nvSpPr>
        <p:spPr>
          <a:xfrm>
            <a:off x="609600" y="2957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用户界面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94F5110-B112-B9FE-170A-831EBC093116}"/>
              </a:ext>
            </a:extLst>
          </p:cNvPr>
          <p:cNvSpPr txBox="1"/>
          <p:nvPr/>
        </p:nvSpPr>
        <p:spPr>
          <a:xfrm>
            <a:off x="609600" y="7047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等待界面</a:t>
            </a:r>
          </a:p>
        </p:txBody>
      </p:sp>
    </p:spTree>
    <p:extLst>
      <p:ext uri="{BB962C8B-B14F-4D97-AF65-F5344CB8AC3E}">
        <p14:creationId xmlns:p14="http://schemas.microsoft.com/office/powerpoint/2010/main" val="312037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C28BCC8-9615-DC36-4A98-F2ACAA8D5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999" y="625818"/>
            <a:ext cx="9115110" cy="58496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用户界面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2E4FB-2D29-92CD-B49E-203139B797B8}"/>
              </a:ext>
            </a:extLst>
          </p:cNvPr>
          <p:cNvSpPr txBox="1"/>
          <p:nvPr/>
        </p:nvSpPr>
        <p:spPr>
          <a:xfrm>
            <a:off x="609600" y="70479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自动建图界面</a:t>
            </a:r>
          </a:p>
        </p:txBody>
      </p:sp>
    </p:spTree>
    <p:extLst>
      <p:ext uri="{BB962C8B-B14F-4D97-AF65-F5344CB8AC3E}">
        <p14:creationId xmlns:p14="http://schemas.microsoft.com/office/powerpoint/2010/main" val="22632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51FE7F-5CF0-9AB4-B46D-1A91F8DF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999" y="625818"/>
            <a:ext cx="9115110" cy="58496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用户界面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2E4FB-2D29-92CD-B49E-203139B797B8}"/>
              </a:ext>
            </a:extLst>
          </p:cNvPr>
          <p:cNvSpPr txBox="1"/>
          <p:nvPr/>
        </p:nvSpPr>
        <p:spPr>
          <a:xfrm>
            <a:off x="609600" y="70479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手动建图界面</a:t>
            </a:r>
          </a:p>
        </p:txBody>
      </p:sp>
    </p:spTree>
    <p:extLst>
      <p:ext uri="{BB962C8B-B14F-4D97-AF65-F5344CB8AC3E}">
        <p14:creationId xmlns:p14="http://schemas.microsoft.com/office/powerpoint/2010/main" val="164709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99A5C7-2D93-DFC3-0844-8C5698A2C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999" y="614117"/>
            <a:ext cx="9115110" cy="594812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用户界面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2E4FB-2D29-92CD-B49E-203139B797B8}"/>
              </a:ext>
            </a:extLst>
          </p:cNvPr>
          <p:cNvSpPr txBox="1"/>
          <p:nvPr/>
        </p:nvSpPr>
        <p:spPr>
          <a:xfrm>
            <a:off x="609600" y="70479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缺水巡检界面</a:t>
            </a:r>
          </a:p>
        </p:txBody>
      </p:sp>
    </p:spTree>
    <p:extLst>
      <p:ext uri="{BB962C8B-B14F-4D97-AF65-F5344CB8AC3E}">
        <p14:creationId xmlns:p14="http://schemas.microsoft.com/office/powerpoint/2010/main" val="418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42DCD5-0BBF-E551-A4B8-4EC84708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899" y="652215"/>
            <a:ext cx="9115110" cy="59481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用户界面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2E4FB-2D29-92CD-B49E-203139B797B8}"/>
              </a:ext>
            </a:extLst>
          </p:cNvPr>
          <p:cNvSpPr txBox="1"/>
          <p:nvPr/>
        </p:nvSpPr>
        <p:spPr>
          <a:xfrm>
            <a:off x="609600" y="70479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指定位置浇水界面</a:t>
            </a:r>
          </a:p>
        </p:txBody>
      </p:sp>
    </p:spTree>
    <p:extLst>
      <p:ext uri="{BB962C8B-B14F-4D97-AF65-F5344CB8AC3E}">
        <p14:creationId xmlns:p14="http://schemas.microsoft.com/office/powerpoint/2010/main" val="354386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4611AA6-9CF8-7741-D08F-9CFFD1435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199" y="609768"/>
            <a:ext cx="9115110" cy="595247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用户界面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2E4FB-2D29-92CD-B49E-203139B797B8}"/>
              </a:ext>
            </a:extLst>
          </p:cNvPr>
          <p:cNvSpPr txBox="1"/>
          <p:nvPr/>
        </p:nvSpPr>
        <p:spPr>
          <a:xfrm>
            <a:off x="609600" y="70479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指定位置浇水界面</a:t>
            </a:r>
          </a:p>
        </p:txBody>
      </p:sp>
    </p:spTree>
    <p:extLst>
      <p:ext uri="{BB962C8B-B14F-4D97-AF65-F5344CB8AC3E}">
        <p14:creationId xmlns:p14="http://schemas.microsoft.com/office/powerpoint/2010/main" val="36096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控制接口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7A1D2C-2140-AF05-D876-1C853DE841E8}"/>
              </a:ext>
            </a:extLst>
          </p:cNvPr>
          <p:cNvSpPr txBox="1"/>
          <p:nvPr/>
        </p:nvSpPr>
        <p:spPr>
          <a:xfrm>
            <a:off x="3886896" y="1501231"/>
            <a:ext cx="3448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Core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–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 状态转移图</a:t>
            </a:r>
          </a:p>
        </p:txBody>
      </p:sp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C0BC1A67-8461-59FB-9F4C-0603FEF4B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65" y="2371927"/>
            <a:ext cx="11541883" cy="34481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E8F4C2-9EE3-C0DE-4A5F-743AED0C0ABA}"/>
              </a:ext>
            </a:extLst>
          </p:cNvPr>
          <p:cNvSpPr txBox="1"/>
          <p:nvPr/>
        </p:nvSpPr>
        <p:spPr>
          <a:xfrm>
            <a:off x="609600" y="704790"/>
            <a:ext cx="1805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Core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状态转移</a:t>
            </a:r>
          </a:p>
        </p:txBody>
      </p:sp>
    </p:spTree>
    <p:extLst>
      <p:ext uri="{BB962C8B-B14F-4D97-AF65-F5344CB8AC3E}">
        <p14:creationId xmlns:p14="http://schemas.microsoft.com/office/powerpoint/2010/main" val="86742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063D6ED-4740-8E6C-02D1-6A9A3683D5B3}"/>
              </a:ext>
            </a:extLst>
          </p:cNvPr>
          <p:cNvSpPr txBox="1"/>
          <p:nvPr/>
        </p:nvSpPr>
        <p:spPr>
          <a:xfrm>
            <a:off x="5355252" y="280755"/>
            <a:ext cx="1481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188817-9325-0B3A-3AD8-B9DE46013C51}"/>
              </a:ext>
            </a:extLst>
          </p:cNvPr>
          <p:cNvSpPr txBox="1"/>
          <p:nvPr/>
        </p:nvSpPr>
        <p:spPr>
          <a:xfrm>
            <a:off x="4998552" y="1050196"/>
            <a:ext cx="2194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图文框 14">
            <a:extLst>
              <a:ext uri="{FF2B5EF4-FFF2-40B4-BE49-F238E27FC236}">
                <a16:creationId xmlns:a16="http://schemas.microsoft.com/office/drawing/2014/main" id="{DDC29A5E-5F92-B8FF-E3B0-0CE061D4EF25}"/>
              </a:ext>
            </a:extLst>
          </p:cNvPr>
          <p:cNvSpPr/>
          <p:nvPr/>
        </p:nvSpPr>
        <p:spPr>
          <a:xfrm>
            <a:off x="1192274" y="1906674"/>
            <a:ext cx="700920" cy="664029"/>
          </a:xfrm>
          <a:prstGeom prst="frame">
            <a:avLst>
              <a:gd name="adj1" fmla="val 744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B3B4CD-93A8-6340-3686-B9B41DE48B09}"/>
              </a:ext>
            </a:extLst>
          </p:cNvPr>
          <p:cNvSpPr txBox="1"/>
          <p:nvPr/>
        </p:nvSpPr>
        <p:spPr>
          <a:xfrm>
            <a:off x="2106267" y="1977078"/>
            <a:ext cx="157607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宋体" panose="02010600030101010101" pitchFamily="2" charset="-122"/>
              </a:rPr>
              <a:t>需求回顾</a:t>
            </a:r>
            <a:endParaRPr lang="zh-CN" altLang="zh-CN" sz="2700" b="1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19" name="图文框 18">
            <a:extLst>
              <a:ext uri="{FF2B5EF4-FFF2-40B4-BE49-F238E27FC236}">
                <a16:creationId xmlns:a16="http://schemas.microsoft.com/office/drawing/2014/main" id="{8CFD6C93-0331-5506-1F39-FA35FA027467}"/>
              </a:ext>
            </a:extLst>
          </p:cNvPr>
          <p:cNvSpPr/>
          <p:nvPr/>
        </p:nvSpPr>
        <p:spPr>
          <a:xfrm>
            <a:off x="7066195" y="1906674"/>
            <a:ext cx="700920" cy="664029"/>
          </a:xfrm>
          <a:prstGeom prst="frame">
            <a:avLst>
              <a:gd name="adj1" fmla="val 744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8D73A2A-EBA9-09F9-E542-EB57CFEAA670}"/>
              </a:ext>
            </a:extLst>
          </p:cNvPr>
          <p:cNvSpPr txBox="1"/>
          <p:nvPr/>
        </p:nvSpPr>
        <p:spPr>
          <a:xfrm>
            <a:off x="7980188" y="1977077"/>
            <a:ext cx="19239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b="1" dirty="0">
                <a:latin typeface="Times New Roman" panose="02020603050405020304" pitchFamily="18" charset="0"/>
                <a:ea typeface="黑体" panose="02010609060101010101" pitchFamily="49" charset="-122"/>
                <a:cs typeface="宋体" panose="02010600030101010101" pitchFamily="2" charset="-122"/>
              </a:rPr>
              <a:t>数据库设计</a:t>
            </a:r>
            <a:endParaRPr lang="zh-CN" altLang="zh-CN" sz="2700" b="1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22" name="图文框 21">
            <a:extLst>
              <a:ext uri="{FF2B5EF4-FFF2-40B4-BE49-F238E27FC236}">
                <a16:creationId xmlns:a16="http://schemas.microsoft.com/office/drawing/2014/main" id="{AE4117DE-6B91-F18D-28C1-76B2495AB591}"/>
              </a:ext>
            </a:extLst>
          </p:cNvPr>
          <p:cNvSpPr/>
          <p:nvPr/>
        </p:nvSpPr>
        <p:spPr>
          <a:xfrm>
            <a:off x="1192274" y="3153905"/>
            <a:ext cx="700920" cy="664029"/>
          </a:xfrm>
          <a:prstGeom prst="frame">
            <a:avLst>
              <a:gd name="adj1" fmla="val 744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056BDBC-E373-1471-13E7-784D95FAF956}"/>
              </a:ext>
            </a:extLst>
          </p:cNvPr>
          <p:cNvSpPr txBox="1"/>
          <p:nvPr/>
        </p:nvSpPr>
        <p:spPr>
          <a:xfrm>
            <a:off x="2106267" y="3175084"/>
            <a:ext cx="227177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宋体" panose="02010600030101010101" pitchFamily="2" charset="-122"/>
              </a:rPr>
              <a:t>体系结构设计</a:t>
            </a:r>
            <a:endParaRPr lang="zh-CN" altLang="zh-CN" sz="2700" b="1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25" name="图文框 24">
            <a:extLst>
              <a:ext uri="{FF2B5EF4-FFF2-40B4-BE49-F238E27FC236}">
                <a16:creationId xmlns:a16="http://schemas.microsoft.com/office/drawing/2014/main" id="{EAACC18A-FFB3-2D94-B7EE-974203A8587C}"/>
              </a:ext>
            </a:extLst>
          </p:cNvPr>
          <p:cNvSpPr/>
          <p:nvPr/>
        </p:nvSpPr>
        <p:spPr>
          <a:xfrm>
            <a:off x="7066195" y="3153905"/>
            <a:ext cx="700920" cy="664029"/>
          </a:xfrm>
          <a:prstGeom prst="frame">
            <a:avLst>
              <a:gd name="adj1" fmla="val 744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D0539D1-39F0-AC18-A182-1D3087F78DC8}"/>
              </a:ext>
            </a:extLst>
          </p:cNvPr>
          <p:cNvSpPr txBox="1"/>
          <p:nvPr/>
        </p:nvSpPr>
        <p:spPr>
          <a:xfrm>
            <a:off x="7980188" y="3203283"/>
            <a:ext cx="157607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宋体" panose="02010600030101010101" pitchFamily="2" charset="-122"/>
              </a:rPr>
              <a:t>接口设计</a:t>
            </a:r>
            <a:endParaRPr lang="zh-CN" altLang="zh-CN" sz="2700" b="1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2" name="图文框 1">
            <a:extLst>
              <a:ext uri="{FF2B5EF4-FFF2-40B4-BE49-F238E27FC236}">
                <a16:creationId xmlns:a16="http://schemas.microsoft.com/office/drawing/2014/main" id="{7C2881F2-6FEB-0C66-EF02-419596D2AE9E}"/>
              </a:ext>
            </a:extLst>
          </p:cNvPr>
          <p:cNvSpPr/>
          <p:nvPr/>
        </p:nvSpPr>
        <p:spPr>
          <a:xfrm>
            <a:off x="1192274" y="4401136"/>
            <a:ext cx="700920" cy="664029"/>
          </a:xfrm>
          <a:prstGeom prst="frame">
            <a:avLst>
              <a:gd name="adj1" fmla="val 744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BBD981-57D7-5BC2-5B5D-D60D45CB7943}"/>
              </a:ext>
            </a:extLst>
          </p:cNvPr>
          <p:cNvSpPr txBox="1"/>
          <p:nvPr/>
        </p:nvSpPr>
        <p:spPr>
          <a:xfrm>
            <a:off x="2106267" y="4422315"/>
            <a:ext cx="157607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宋体" panose="02010600030101010101" pitchFamily="2" charset="-122"/>
              </a:rPr>
              <a:t>详细设计</a:t>
            </a:r>
            <a:endParaRPr lang="zh-CN" altLang="zh-CN" sz="2700" b="1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4" name="图文框 3">
            <a:extLst>
              <a:ext uri="{FF2B5EF4-FFF2-40B4-BE49-F238E27FC236}">
                <a16:creationId xmlns:a16="http://schemas.microsoft.com/office/drawing/2014/main" id="{953568BB-80CD-05B8-FE51-3C40DAD35A16}"/>
              </a:ext>
            </a:extLst>
          </p:cNvPr>
          <p:cNvSpPr/>
          <p:nvPr/>
        </p:nvSpPr>
        <p:spPr>
          <a:xfrm>
            <a:off x="7066195" y="4395450"/>
            <a:ext cx="700920" cy="664029"/>
          </a:xfrm>
          <a:prstGeom prst="frame">
            <a:avLst>
              <a:gd name="adj1" fmla="val 744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3200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65D424-57DB-F8EE-4D6A-7E8CEA9521B2}"/>
              </a:ext>
            </a:extLst>
          </p:cNvPr>
          <p:cNvSpPr txBox="1"/>
          <p:nvPr/>
        </p:nvSpPr>
        <p:spPr>
          <a:xfrm>
            <a:off x="7980188" y="4416629"/>
            <a:ext cx="26196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宋体" panose="02010600030101010101" pitchFamily="2" charset="-122"/>
              </a:rPr>
              <a:t>运行与开发环境</a:t>
            </a:r>
            <a:endParaRPr lang="zh-CN" altLang="zh-CN" sz="2700" b="1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  <p:sp>
        <p:nvSpPr>
          <p:cNvPr id="10" name="图文框 9">
            <a:extLst>
              <a:ext uri="{FF2B5EF4-FFF2-40B4-BE49-F238E27FC236}">
                <a16:creationId xmlns:a16="http://schemas.microsoft.com/office/drawing/2014/main" id="{A2503AE8-125A-4D0F-E80B-B186A197B018}"/>
              </a:ext>
            </a:extLst>
          </p:cNvPr>
          <p:cNvSpPr/>
          <p:nvPr/>
        </p:nvSpPr>
        <p:spPr>
          <a:xfrm>
            <a:off x="4441259" y="5615816"/>
            <a:ext cx="700920" cy="664029"/>
          </a:xfrm>
          <a:prstGeom prst="frame">
            <a:avLst>
              <a:gd name="adj1" fmla="val 744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3200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F234F11-3EB2-8662-838F-54907EADA1F6}"/>
              </a:ext>
            </a:extLst>
          </p:cNvPr>
          <p:cNvSpPr txBox="1"/>
          <p:nvPr/>
        </p:nvSpPr>
        <p:spPr>
          <a:xfrm>
            <a:off x="5355252" y="5636995"/>
            <a:ext cx="265329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b="1" dirty="0">
                <a:latin typeface="Times New Roman" panose="02020603050405020304" pitchFamily="18" charset="0"/>
                <a:ea typeface="黑体" panose="02010609060101010101" pitchFamily="49" charset="-122"/>
                <a:cs typeface="宋体" panose="02010600030101010101" pitchFamily="2" charset="-122"/>
              </a:rPr>
              <a:t>GitLab</a:t>
            </a:r>
            <a:r>
              <a:rPr lang="zh-CN" altLang="en-US" sz="2700" b="1" dirty="0">
                <a:latin typeface="Times New Roman" panose="02020603050405020304" pitchFamily="18" charset="0"/>
                <a:ea typeface="黑体" panose="02010609060101010101" pitchFamily="49" charset="-122"/>
                <a:cs typeface="宋体" panose="02010600030101010101" pitchFamily="2" charset="-122"/>
              </a:rPr>
              <a:t>项目管理</a:t>
            </a:r>
            <a:endParaRPr lang="zh-CN" altLang="zh-CN" sz="2700" b="1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466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控制接口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2E4FB-2D29-92CD-B49E-203139B797B8}"/>
              </a:ext>
            </a:extLst>
          </p:cNvPr>
          <p:cNvSpPr txBox="1"/>
          <p:nvPr/>
        </p:nvSpPr>
        <p:spPr>
          <a:xfrm>
            <a:off x="609600" y="704790"/>
            <a:ext cx="2188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Pending </a:t>
            </a:r>
            <a:r>
              <a:rPr lang="zh-CN" altLang="en-US" sz="20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状态转移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7A1D2C-2140-AF05-D876-1C853DE841E8}"/>
              </a:ext>
            </a:extLst>
          </p:cNvPr>
          <p:cNvSpPr txBox="1"/>
          <p:nvPr/>
        </p:nvSpPr>
        <p:spPr>
          <a:xfrm>
            <a:off x="806398" y="3167390"/>
            <a:ext cx="4063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Pending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 </a:t>
            </a: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–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 状态转移图</a:t>
            </a: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8031844C-CE99-AEC9-F05C-4B10DB0E6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15900"/>
            <a:ext cx="59436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1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>
            <a:extLst>
              <a:ext uri="{FF2B5EF4-FFF2-40B4-BE49-F238E27FC236}">
                <a16:creationId xmlns:a16="http://schemas.microsoft.com/office/drawing/2014/main" id="{D98990C1-C275-5776-967B-AC0F38BB0F22}"/>
              </a:ext>
            </a:extLst>
          </p:cNvPr>
          <p:cNvSpPr/>
          <p:nvPr/>
        </p:nvSpPr>
        <p:spPr>
          <a:xfrm>
            <a:off x="3174693" y="2525052"/>
            <a:ext cx="8729879" cy="2141291"/>
          </a:xfrm>
          <a:prstGeom prst="parallelogram">
            <a:avLst/>
          </a:prstGeom>
          <a:solidFill>
            <a:schemeClr val="accent1">
              <a:lumMod val="40000"/>
              <a:lumOff val="6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02724903-9380-302B-9A12-004D738C5DA6}"/>
              </a:ext>
            </a:extLst>
          </p:cNvPr>
          <p:cNvSpPr/>
          <p:nvPr/>
        </p:nvSpPr>
        <p:spPr>
          <a:xfrm>
            <a:off x="3638870" y="2596755"/>
            <a:ext cx="7371638" cy="1808138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F8AC5880-0199-5373-3D79-9E6D6FA5AD74}"/>
              </a:ext>
            </a:extLst>
          </p:cNvPr>
          <p:cNvSpPr/>
          <p:nvPr/>
        </p:nvSpPr>
        <p:spPr>
          <a:xfrm>
            <a:off x="1389922" y="2142677"/>
            <a:ext cx="2590046" cy="1530482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713D6C2-52C2-1B16-80A7-7706EFBA549F}"/>
              </a:ext>
            </a:extLst>
          </p:cNvPr>
          <p:cNvSpPr/>
          <p:nvPr/>
        </p:nvSpPr>
        <p:spPr>
          <a:xfrm>
            <a:off x="2721413" y="2568547"/>
            <a:ext cx="1530481" cy="1530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1CED0B-ACDE-8937-52DB-E8B6DF1062CF}"/>
              </a:ext>
            </a:extLst>
          </p:cNvPr>
          <p:cNvSpPr/>
          <p:nvPr/>
        </p:nvSpPr>
        <p:spPr>
          <a:xfrm>
            <a:off x="3225176" y="2884070"/>
            <a:ext cx="986880" cy="8991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5400" b="1" dirty="0">
                <a:solidFill>
                  <a:srgbClr val="0E60A8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237E2B-EEE1-91CE-D6A6-16FE7C7CC28A}"/>
              </a:ext>
            </a:extLst>
          </p:cNvPr>
          <p:cNvSpPr/>
          <p:nvPr/>
        </p:nvSpPr>
        <p:spPr>
          <a:xfrm>
            <a:off x="4833035" y="2988356"/>
            <a:ext cx="5184576" cy="68480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详细设计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6AA4D67-593E-5779-8BBA-6EFE31DF6744}"/>
              </a:ext>
            </a:extLst>
          </p:cNvPr>
          <p:cNvCxnSpPr>
            <a:cxnSpLocks/>
          </p:cNvCxnSpPr>
          <p:nvPr/>
        </p:nvCxnSpPr>
        <p:spPr>
          <a:xfrm>
            <a:off x="4833035" y="3783230"/>
            <a:ext cx="47728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05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前端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3C8A5C-9102-129F-747C-76E1373DB0AA}"/>
              </a:ext>
            </a:extLst>
          </p:cNvPr>
          <p:cNvSpPr txBox="1"/>
          <p:nvPr/>
        </p:nvSpPr>
        <p:spPr>
          <a:xfrm>
            <a:off x="609600" y="7047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视图层</a:t>
            </a:r>
          </a:p>
        </p:txBody>
      </p:sp>
      <p:pic>
        <p:nvPicPr>
          <p:cNvPr id="2050" name="图片 12">
            <a:extLst>
              <a:ext uri="{FF2B5EF4-FFF2-40B4-BE49-F238E27FC236}">
                <a16:creationId xmlns:a16="http://schemas.microsoft.com/office/drawing/2014/main" id="{275AF218-D912-ECC5-B2C6-7F10B6FE8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952" y="1696455"/>
            <a:ext cx="8666095" cy="503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C2BC7DA-4B75-87A4-A59C-3313E05B2228}"/>
              </a:ext>
            </a:extLst>
          </p:cNvPr>
          <p:cNvSpPr txBox="1"/>
          <p:nvPr/>
        </p:nvSpPr>
        <p:spPr>
          <a:xfrm>
            <a:off x="2758294" y="1104900"/>
            <a:ext cx="6429375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显示项目名称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以及提供模块切换功能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包含通知和关于按钮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1474771-1826-264E-9FB0-905790983948}"/>
              </a:ext>
            </a:extLst>
          </p:cNvPr>
          <p:cNvSpPr/>
          <p:nvPr/>
        </p:nvSpPr>
        <p:spPr bwMode="auto">
          <a:xfrm>
            <a:off x="1901850" y="1132530"/>
            <a:ext cx="954107" cy="489677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顶栏</a:t>
            </a:r>
          </a:p>
        </p:txBody>
      </p:sp>
      <p:pic>
        <p:nvPicPr>
          <p:cNvPr id="2053" name="图片 11">
            <a:extLst>
              <a:ext uri="{FF2B5EF4-FFF2-40B4-BE49-F238E27FC236}">
                <a16:creationId xmlns:a16="http://schemas.microsoft.com/office/drawing/2014/main" id="{E20B347A-4DAF-65C9-1057-F756CA91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588" y="2941418"/>
            <a:ext cx="488473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F94F352-FD43-D3C9-C552-0906E3C0E459}"/>
              </a:ext>
            </a:extLst>
          </p:cNvPr>
          <p:cNvSpPr txBox="1"/>
          <p:nvPr/>
        </p:nvSpPr>
        <p:spPr>
          <a:xfrm>
            <a:off x="2855957" y="2398684"/>
            <a:ext cx="6096000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地图展示界面显示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3D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地图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并包含地图相关选项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71AA6E2-21FD-85DC-DA2D-37EF94E418FA}"/>
              </a:ext>
            </a:extLst>
          </p:cNvPr>
          <p:cNvSpPr/>
          <p:nvPr/>
        </p:nvSpPr>
        <p:spPr bwMode="auto">
          <a:xfrm>
            <a:off x="1780371" y="2451741"/>
            <a:ext cx="1197064" cy="489677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地图显示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50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前端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3C8A5C-9102-129F-747C-76E1373DB0AA}"/>
              </a:ext>
            </a:extLst>
          </p:cNvPr>
          <p:cNvSpPr txBox="1"/>
          <p:nvPr/>
        </p:nvSpPr>
        <p:spPr>
          <a:xfrm>
            <a:off x="609600" y="7047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视图层</a:t>
            </a:r>
          </a:p>
        </p:txBody>
      </p:sp>
      <p:pic>
        <p:nvPicPr>
          <p:cNvPr id="3074" name="图片 9">
            <a:extLst>
              <a:ext uri="{FF2B5EF4-FFF2-40B4-BE49-F238E27FC236}">
                <a16:creationId xmlns:a16="http://schemas.microsoft.com/office/drawing/2014/main" id="{F7DC24D5-EB38-24F4-7BEA-1DF7EA389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1033216"/>
            <a:ext cx="1452563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3B54E9-E52A-A305-D45C-D3B59150A5B5}"/>
              </a:ext>
            </a:extLst>
          </p:cNvPr>
          <p:cNvSpPr txBox="1"/>
          <p:nvPr/>
        </p:nvSpPr>
        <p:spPr>
          <a:xfrm>
            <a:off x="4235450" y="2216411"/>
            <a:ext cx="4883150" cy="170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花盆信息侧栏展示花盆信息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2667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切换展示方式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2667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用户可以选择是否激活该花盆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  <a:tabLst>
                <a:tab pos="266700" algn="l"/>
              </a:tabLst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点击定位以在地图上定位到该花盆位置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731B441-ADE5-1256-3FCA-CD765D7B033E}"/>
              </a:ext>
            </a:extLst>
          </p:cNvPr>
          <p:cNvSpPr/>
          <p:nvPr/>
        </p:nvSpPr>
        <p:spPr bwMode="auto">
          <a:xfrm>
            <a:off x="5644346" y="1469289"/>
            <a:ext cx="954107" cy="489677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侧栏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075" name="图片 14">
            <a:extLst>
              <a:ext uri="{FF2B5EF4-FFF2-40B4-BE49-F238E27FC236}">
                <a16:creationId xmlns:a16="http://schemas.microsoft.com/office/drawing/2014/main" id="{C088BC4C-E25B-4F36-9E47-72E0FDDC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357" y="5648385"/>
            <a:ext cx="9201286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A50A7FC-AF5B-470B-78C0-38F7D9A8E53B}"/>
              </a:ext>
            </a:extLst>
          </p:cNvPr>
          <p:cNvSpPr txBox="1"/>
          <p:nvPr/>
        </p:nvSpPr>
        <p:spPr>
          <a:xfrm>
            <a:off x="3028147" y="5099548"/>
            <a:ext cx="6833404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底栏显示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ROS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连接状态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当前模式工作状态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以及急停按钮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5BBB05C-5779-0340-6BF8-55617B8DFE7B}"/>
              </a:ext>
            </a:extLst>
          </p:cNvPr>
          <p:cNvSpPr/>
          <p:nvPr/>
        </p:nvSpPr>
        <p:spPr bwMode="auto">
          <a:xfrm>
            <a:off x="2024847" y="5155948"/>
            <a:ext cx="954107" cy="455253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底栏</a:t>
            </a:r>
          </a:p>
        </p:txBody>
      </p:sp>
    </p:spTree>
    <p:extLst>
      <p:ext uri="{BB962C8B-B14F-4D97-AF65-F5344CB8AC3E}">
        <p14:creationId xmlns:p14="http://schemas.microsoft.com/office/powerpoint/2010/main" val="35816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图示&#10;&#10;描述已自动生成">
            <a:extLst>
              <a:ext uri="{FF2B5EF4-FFF2-40B4-BE49-F238E27FC236}">
                <a16:creationId xmlns:a16="http://schemas.microsoft.com/office/drawing/2014/main" id="{B86EFBF1-732D-4D44-7207-74B5E6F33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086" y="243261"/>
            <a:ext cx="7852386" cy="647619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自动建图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2E4FB-2D29-92CD-B49E-203139B797B8}"/>
              </a:ext>
            </a:extLst>
          </p:cNvPr>
          <p:cNvSpPr txBox="1"/>
          <p:nvPr/>
        </p:nvSpPr>
        <p:spPr>
          <a:xfrm>
            <a:off x="609600" y="704790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auto_map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534B2F8-36FA-B28E-52B0-B3126A2B8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64" y="1759100"/>
            <a:ext cx="610889" cy="61088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D445EA8-8115-F3AB-5828-6000364ECEA6}"/>
              </a:ext>
            </a:extLst>
          </p:cNvPr>
          <p:cNvSpPr txBox="1"/>
          <p:nvPr/>
        </p:nvSpPr>
        <p:spPr>
          <a:xfrm>
            <a:off x="1016250" y="1873290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核心节点：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auto_map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TZhongsong" panose="02010600040101010101" pitchFamily="2" charset="-122"/>
              <a:ea typeface="STZhongsong" panose="02010600040101010101" pitchFamily="2" charset="-122"/>
              <a:cs typeface="+mn-cs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91A6768-DE54-6FD4-8A51-C6E9A59F2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55" y="3676867"/>
            <a:ext cx="610890" cy="61089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A054521-9B1F-FF37-7E44-30C4A6FF5AF3}"/>
              </a:ext>
            </a:extLst>
          </p:cNvPr>
          <p:cNvSpPr txBox="1"/>
          <p:nvPr/>
        </p:nvSpPr>
        <p:spPr>
          <a:xfrm>
            <a:off x="1016250" y="3751479"/>
            <a:ext cx="3385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功能实现：主动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SLAM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TZhongsong" panose="02010600040101010101" pitchFamily="2" charset="-122"/>
              <a:ea typeface="STZhongsong" panose="02010600040101010101" pitchFamily="2" charset="-122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32BE9AA-1772-D2E9-F508-EEB6AE371505}"/>
              </a:ext>
            </a:extLst>
          </p:cNvPr>
          <p:cNvSpPr txBox="1"/>
          <p:nvPr/>
        </p:nvSpPr>
        <p:spPr>
          <a:xfrm>
            <a:off x="1082603" y="2443052"/>
            <a:ext cx="2804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Action: InitMap.action</a:t>
            </a: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16A5838-7B9C-0B7B-C9A5-D71A783A8DD2}"/>
              </a:ext>
            </a:extLst>
          </p:cNvPr>
          <p:cNvSpPr txBox="1"/>
          <p:nvPr/>
        </p:nvSpPr>
        <p:spPr>
          <a:xfrm>
            <a:off x="1082602" y="4362370"/>
            <a:ext cx="2804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对地图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分割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标记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230B654-8327-2FE9-76FC-2DA0EBC82D90}"/>
              </a:ext>
            </a:extLst>
          </p:cNvPr>
          <p:cNvSpPr txBox="1"/>
          <p:nvPr/>
        </p:nvSpPr>
        <p:spPr>
          <a:xfrm>
            <a:off x="1082601" y="4795714"/>
            <a:ext cx="3226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选取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边缘点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作为下一航点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A6835B7-043C-5CCA-04BA-DD0C44D9260C}"/>
              </a:ext>
            </a:extLst>
          </p:cNvPr>
          <p:cNvSpPr txBox="1"/>
          <p:nvPr/>
        </p:nvSpPr>
        <p:spPr>
          <a:xfrm>
            <a:off x="1082601" y="5229558"/>
            <a:ext cx="3226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导航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，并扫描路径</a:t>
            </a:r>
          </a:p>
        </p:txBody>
      </p:sp>
    </p:spTree>
    <p:extLst>
      <p:ext uri="{BB962C8B-B14F-4D97-AF65-F5344CB8AC3E}">
        <p14:creationId xmlns:p14="http://schemas.microsoft.com/office/powerpoint/2010/main" val="269119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1" grpId="0"/>
      <p:bldP spid="33" grpId="0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5857A2DC-B0EF-B4F2-0665-B369B501D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13" y="213114"/>
            <a:ext cx="7757105" cy="643177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手动建图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2E4FB-2D29-92CD-B49E-203139B797B8}"/>
              </a:ext>
            </a:extLst>
          </p:cNvPr>
          <p:cNvSpPr txBox="1"/>
          <p:nvPr/>
        </p:nvSpPr>
        <p:spPr>
          <a:xfrm>
            <a:off x="609600" y="704790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/>
              <a:t>manual_map</a:t>
            </a:r>
            <a:endParaRPr lang="zh-CN" altLang="en-US" sz="200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534B2F8-36FA-B28E-52B0-B3126A2B8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64" y="1759100"/>
            <a:ext cx="610889" cy="61088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D445EA8-8115-F3AB-5828-6000364ECEA6}"/>
              </a:ext>
            </a:extLst>
          </p:cNvPr>
          <p:cNvSpPr txBox="1"/>
          <p:nvPr/>
        </p:nvSpPr>
        <p:spPr>
          <a:xfrm>
            <a:off x="1016250" y="1873290"/>
            <a:ext cx="3778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+mn-ea"/>
              </a:rPr>
              <a:t>核心节点：</a:t>
            </a:r>
            <a:r>
              <a:rPr kumimoji="1" lang="en-US" altLang="zh-CN" sz="2400" b="1" dirty="0" err="1">
                <a:latin typeface="STZhongsong" panose="02010600040101010101" pitchFamily="2" charset="-122"/>
                <a:ea typeface="STZhongsong" panose="02010600040101010101" pitchFamily="2" charset="-122"/>
              </a:rPr>
              <a:t>manual_map</a:t>
            </a:r>
            <a:endParaRPr kumimoji="1" lang="zh-CN" altLang="en-US" sz="2400" b="1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91A6768-DE54-6FD4-8A51-C6E9A59F2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55" y="3676867"/>
            <a:ext cx="610890" cy="61089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1A054521-9B1F-FF37-7E44-30C4A6FF5AF3}"/>
              </a:ext>
            </a:extLst>
          </p:cNvPr>
          <p:cNvSpPr txBox="1"/>
          <p:nvPr/>
        </p:nvSpPr>
        <p:spPr>
          <a:xfrm>
            <a:off x="1016250" y="3751479"/>
            <a:ext cx="364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+mn-ea"/>
              </a:rPr>
              <a:t>功能实现：用户主动控制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32BE9AA-1772-D2E9-F508-EEB6AE371505}"/>
              </a:ext>
            </a:extLst>
          </p:cNvPr>
          <p:cNvSpPr txBox="1"/>
          <p:nvPr/>
        </p:nvSpPr>
        <p:spPr>
          <a:xfrm>
            <a:off x="1082603" y="2443052"/>
            <a:ext cx="2804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00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Action: InitMap.action</a:t>
            </a:r>
            <a:endParaRPr kumimoji="1" lang="zh-CN" altLang="en-US" sz="200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25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2454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位置确定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校准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2E4FB-2D29-92CD-B49E-203139B797B8}"/>
              </a:ext>
            </a:extLst>
          </p:cNvPr>
          <p:cNvSpPr txBox="1"/>
          <p:nvPr/>
        </p:nvSpPr>
        <p:spPr>
          <a:xfrm>
            <a:off x="609600" y="704790"/>
            <a:ext cx="3727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auto_init_pos &amp; manual_init_pos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D445EA8-8115-F3AB-5828-6000364ECEA6}"/>
              </a:ext>
            </a:extLst>
          </p:cNvPr>
          <p:cNvSpPr txBox="1"/>
          <p:nvPr/>
        </p:nvSpPr>
        <p:spPr>
          <a:xfrm>
            <a:off x="469765" y="1513931"/>
            <a:ext cx="4475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自动确定位置：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auto_init_pos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TZhongsong" panose="02010600040101010101" pitchFamily="2" charset="-122"/>
              <a:ea typeface="STZhongsong" panose="0201060004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1FB746-4833-21FE-C243-A55F144F687C}"/>
              </a:ext>
            </a:extLst>
          </p:cNvPr>
          <p:cNvSpPr txBox="1"/>
          <p:nvPr/>
        </p:nvSpPr>
        <p:spPr>
          <a:xfrm>
            <a:off x="6096000" y="1513930"/>
            <a:ext cx="4961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手动确定位置：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manual_init_pos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TZhongsong" panose="02010600040101010101" pitchFamily="2" charset="-122"/>
              <a:ea typeface="STZhongsong" panose="0201060004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0F754D-FE0E-1B32-D9C8-E3AA8EB54CA6}"/>
              </a:ext>
            </a:extLst>
          </p:cNvPr>
          <p:cNvSpPr txBox="1"/>
          <p:nvPr/>
        </p:nvSpPr>
        <p:spPr>
          <a:xfrm>
            <a:off x="609600" y="3397505"/>
            <a:ext cx="4156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触发时机：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建图后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自动触发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1C58CA-CDD9-1732-8E78-0979060CB8D4}"/>
              </a:ext>
            </a:extLst>
          </p:cNvPr>
          <p:cNvSpPr txBox="1"/>
          <p:nvPr/>
        </p:nvSpPr>
        <p:spPr>
          <a:xfrm>
            <a:off x="2300286" y="3859170"/>
            <a:ext cx="211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用户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主动触发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B9F851-F329-19DA-94D4-18EC7B16B8EF}"/>
              </a:ext>
            </a:extLst>
          </p:cNvPr>
          <p:cNvSpPr txBox="1"/>
          <p:nvPr/>
        </p:nvSpPr>
        <p:spPr>
          <a:xfrm>
            <a:off x="629535" y="4782500"/>
            <a:ext cx="4156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算法实现：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蒙特卡洛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算法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F29BA7-FF40-9D4A-B5FB-2911C2A965F1}"/>
              </a:ext>
            </a:extLst>
          </p:cNvPr>
          <p:cNvSpPr txBox="1"/>
          <p:nvPr/>
        </p:nvSpPr>
        <p:spPr>
          <a:xfrm>
            <a:off x="629534" y="2112414"/>
            <a:ext cx="516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服务调用：</a:t>
            </a:r>
            <a:r>
              <a:rPr kumimoji="1" lang="e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/pending/auto_init_pos 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29192A-F81D-A67C-7762-FBF9D85CF064}"/>
              </a:ext>
            </a:extLst>
          </p:cNvPr>
          <p:cNvSpPr txBox="1"/>
          <p:nvPr/>
        </p:nvSpPr>
        <p:spPr>
          <a:xfrm>
            <a:off x="6276113" y="3397505"/>
            <a:ext cx="4156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触发时机：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用户主动触发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BDFC25-60DB-6CAE-C9D4-7BAA8C2682A7}"/>
              </a:ext>
            </a:extLst>
          </p:cNvPr>
          <p:cNvSpPr txBox="1"/>
          <p:nvPr/>
        </p:nvSpPr>
        <p:spPr>
          <a:xfrm>
            <a:off x="6296048" y="4782500"/>
            <a:ext cx="507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保护验证：检测所设位置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合理性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3CB2A0-E945-25CC-5BFF-15CFA484BBD4}"/>
              </a:ext>
            </a:extLst>
          </p:cNvPr>
          <p:cNvSpPr txBox="1"/>
          <p:nvPr/>
        </p:nvSpPr>
        <p:spPr>
          <a:xfrm>
            <a:off x="6296047" y="2112414"/>
            <a:ext cx="5508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服务调用：</a:t>
            </a:r>
            <a:r>
              <a:rPr kumimoji="1" lang="e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/pending/manual_init_pos 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19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5" grpId="0"/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2454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地图保存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清空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2E4FB-2D29-92CD-B49E-203139B797B8}"/>
              </a:ext>
            </a:extLst>
          </p:cNvPr>
          <p:cNvSpPr txBox="1"/>
          <p:nvPr/>
        </p:nvSpPr>
        <p:spPr>
          <a:xfrm>
            <a:off x="609600" y="704790"/>
            <a:ext cx="2717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save_map &amp; clear_map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D445EA8-8115-F3AB-5828-6000364ECEA6}"/>
              </a:ext>
            </a:extLst>
          </p:cNvPr>
          <p:cNvSpPr txBox="1"/>
          <p:nvPr/>
        </p:nvSpPr>
        <p:spPr>
          <a:xfrm>
            <a:off x="469765" y="1513931"/>
            <a:ext cx="3276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保存地图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：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save_map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TZhongsong" panose="02010600040101010101" pitchFamily="2" charset="-122"/>
              <a:ea typeface="STZhongsong" panose="0201060004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1FB746-4833-21FE-C243-A55F144F687C}"/>
              </a:ext>
            </a:extLst>
          </p:cNvPr>
          <p:cNvSpPr txBox="1"/>
          <p:nvPr/>
        </p:nvSpPr>
        <p:spPr>
          <a:xfrm>
            <a:off x="6096000" y="1513930"/>
            <a:ext cx="3348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清空地图：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clear_map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TZhongsong" panose="02010600040101010101" pitchFamily="2" charset="-122"/>
              <a:ea typeface="STZhongsong" panose="0201060004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0F754D-FE0E-1B32-D9C8-E3AA8EB54CA6}"/>
              </a:ext>
            </a:extLst>
          </p:cNvPr>
          <p:cNvSpPr txBox="1"/>
          <p:nvPr/>
        </p:nvSpPr>
        <p:spPr>
          <a:xfrm>
            <a:off x="609600" y="3397505"/>
            <a:ext cx="4156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保存时机：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建图后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自动保存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1C58CA-CDD9-1732-8E78-0979060CB8D4}"/>
              </a:ext>
            </a:extLst>
          </p:cNvPr>
          <p:cNvSpPr txBox="1"/>
          <p:nvPr/>
        </p:nvSpPr>
        <p:spPr>
          <a:xfrm>
            <a:off x="2300286" y="3859170"/>
            <a:ext cx="211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用户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主动保存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1B9F851-F329-19DA-94D4-18EC7B16B8EF}"/>
              </a:ext>
            </a:extLst>
          </p:cNvPr>
          <p:cNvSpPr txBox="1"/>
          <p:nvPr/>
        </p:nvSpPr>
        <p:spPr>
          <a:xfrm>
            <a:off x="629535" y="4782500"/>
            <a:ext cx="4156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保存位置：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本机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F29BA7-FF40-9D4A-B5FB-2911C2A965F1}"/>
              </a:ext>
            </a:extLst>
          </p:cNvPr>
          <p:cNvSpPr txBox="1"/>
          <p:nvPr/>
        </p:nvSpPr>
        <p:spPr>
          <a:xfrm>
            <a:off x="629534" y="2112414"/>
            <a:ext cx="5266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订阅主题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KaiTi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1" lang="e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/map_provider/save_map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29192A-F81D-A67C-7762-FBF9D85CF064}"/>
              </a:ext>
            </a:extLst>
          </p:cNvPr>
          <p:cNvSpPr txBox="1"/>
          <p:nvPr/>
        </p:nvSpPr>
        <p:spPr>
          <a:xfrm>
            <a:off x="6276112" y="3397505"/>
            <a:ext cx="509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实现流程：清空内存中已有地图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BDFC25-60DB-6CAE-C9D4-7BAA8C2682A7}"/>
              </a:ext>
            </a:extLst>
          </p:cNvPr>
          <p:cNvSpPr txBox="1"/>
          <p:nvPr/>
        </p:nvSpPr>
        <p:spPr>
          <a:xfrm>
            <a:off x="6296048" y="4782500"/>
            <a:ext cx="507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数据保护：级联移除相关记录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3CB2A0-E945-25CC-5BFF-15CFA484BBD4}"/>
              </a:ext>
            </a:extLst>
          </p:cNvPr>
          <p:cNvSpPr txBox="1"/>
          <p:nvPr/>
        </p:nvSpPr>
        <p:spPr>
          <a:xfrm>
            <a:off x="6296047" y="2112414"/>
            <a:ext cx="5508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订阅主题：</a:t>
            </a:r>
            <a:r>
              <a:rPr kumimoji="1" lang="en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/map_provider/clear_map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7C9D5D-FD80-79B2-92F3-988312FDFF95}"/>
              </a:ext>
            </a:extLst>
          </p:cNvPr>
          <p:cNvSpPr txBox="1"/>
          <p:nvPr/>
        </p:nvSpPr>
        <p:spPr>
          <a:xfrm>
            <a:off x="2300285" y="2598818"/>
            <a:ext cx="211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SaveMap.msg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486E81-86A8-CAF8-F783-F89D2FF76385}"/>
              </a:ext>
            </a:extLst>
          </p:cNvPr>
          <p:cNvSpPr txBox="1"/>
          <p:nvPr/>
        </p:nvSpPr>
        <p:spPr>
          <a:xfrm>
            <a:off x="7990187" y="2598818"/>
            <a:ext cx="211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ClearMap.msg</a:t>
            </a: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2993D3D-B9A8-F95D-E6F4-05CB4E935F3C}"/>
              </a:ext>
            </a:extLst>
          </p:cNvPr>
          <p:cNvSpPr txBox="1"/>
          <p:nvPr/>
        </p:nvSpPr>
        <p:spPr>
          <a:xfrm>
            <a:off x="7976118" y="3859170"/>
            <a:ext cx="339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发布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空白地图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rPr>
              <a:t>至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/map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5" grpId="0"/>
      <p:bldP spid="8" grpId="0"/>
      <p:bldP spid="9" grpId="0"/>
      <p:bldP spid="10" grpId="0"/>
      <p:bldP spid="11" grpId="0"/>
      <p:bldP spid="13" grpId="0"/>
      <p:bldP spid="14" grpId="0"/>
      <p:bldP spid="3" grpId="0"/>
      <p:bldP spid="12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00" y="29575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导航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09600" y="704790"/>
            <a:ext cx="29933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功能层节点：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simple_goal</a:t>
            </a:r>
          </a:p>
        </p:txBody>
      </p:sp>
      <p:sp>
        <p:nvSpPr>
          <p:cNvPr id="3" name="矩形: 圆角 2"/>
          <p:cNvSpPr/>
          <p:nvPr/>
        </p:nvSpPr>
        <p:spPr bwMode="auto">
          <a:xfrm>
            <a:off x="1454785" y="6190615"/>
            <a:ext cx="2466975" cy="489585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simple_goal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接口</a:t>
            </a:r>
          </a:p>
        </p:txBody>
      </p:sp>
      <p:pic>
        <p:nvPicPr>
          <p:cNvPr id="2" name="图片 -2147482619" descr="导航的四个层次.drawi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96290" y="1169670"/>
            <a:ext cx="3791585" cy="4918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-2147482615" descr="动态避障.drawi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89706" y="1654748"/>
            <a:ext cx="6754495" cy="38500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: 圆角 2"/>
          <p:cNvSpPr/>
          <p:nvPr>
            <p:custDataLst>
              <p:tags r:id="rId3"/>
            </p:custDataLst>
          </p:nvPr>
        </p:nvSpPr>
        <p:spPr bwMode="auto">
          <a:xfrm>
            <a:off x="7371288" y="6190615"/>
            <a:ext cx="2088219" cy="489677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动态避障实现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00" y="29575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导航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09600" y="704790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定点浇花时序图</a:t>
            </a:r>
          </a:p>
        </p:txBody>
      </p:sp>
      <p:pic>
        <p:nvPicPr>
          <p:cNvPr id="2" name="图片 -2147482613" descr="target.drawi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16099" y="1177708"/>
            <a:ext cx="8153091" cy="538320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>
            <a:extLst>
              <a:ext uri="{FF2B5EF4-FFF2-40B4-BE49-F238E27FC236}">
                <a16:creationId xmlns:a16="http://schemas.microsoft.com/office/drawing/2014/main" id="{D98990C1-C275-5776-967B-AC0F38BB0F22}"/>
              </a:ext>
            </a:extLst>
          </p:cNvPr>
          <p:cNvSpPr/>
          <p:nvPr/>
        </p:nvSpPr>
        <p:spPr>
          <a:xfrm>
            <a:off x="3174693" y="2525052"/>
            <a:ext cx="8729879" cy="2141291"/>
          </a:xfrm>
          <a:prstGeom prst="parallelogram">
            <a:avLst/>
          </a:prstGeom>
          <a:solidFill>
            <a:schemeClr val="accent1">
              <a:lumMod val="40000"/>
              <a:lumOff val="6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02724903-9380-302B-9A12-004D738C5DA6}"/>
              </a:ext>
            </a:extLst>
          </p:cNvPr>
          <p:cNvSpPr/>
          <p:nvPr/>
        </p:nvSpPr>
        <p:spPr>
          <a:xfrm>
            <a:off x="3638870" y="2596755"/>
            <a:ext cx="7371638" cy="1808138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F8AC5880-0199-5373-3D79-9E6D6FA5AD74}"/>
              </a:ext>
            </a:extLst>
          </p:cNvPr>
          <p:cNvSpPr/>
          <p:nvPr/>
        </p:nvSpPr>
        <p:spPr>
          <a:xfrm>
            <a:off x="1389922" y="2142677"/>
            <a:ext cx="2590046" cy="1530482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713D6C2-52C2-1B16-80A7-7706EFBA549F}"/>
              </a:ext>
            </a:extLst>
          </p:cNvPr>
          <p:cNvSpPr/>
          <p:nvPr/>
        </p:nvSpPr>
        <p:spPr>
          <a:xfrm>
            <a:off x="2721413" y="2568547"/>
            <a:ext cx="1530481" cy="1530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1CED0B-ACDE-8937-52DB-E8B6DF1062CF}"/>
              </a:ext>
            </a:extLst>
          </p:cNvPr>
          <p:cNvSpPr/>
          <p:nvPr/>
        </p:nvSpPr>
        <p:spPr>
          <a:xfrm>
            <a:off x="3225176" y="2884070"/>
            <a:ext cx="986880" cy="8991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5400" b="1" dirty="0">
                <a:solidFill>
                  <a:srgbClr val="0E60A8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237E2B-EEE1-91CE-D6A6-16FE7C7CC28A}"/>
              </a:ext>
            </a:extLst>
          </p:cNvPr>
          <p:cNvSpPr/>
          <p:nvPr/>
        </p:nvSpPr>
        <p:spPr>
          <a:xfrm>
            <a:off x="4833035" y="2988356"/>
            <a:ext cx="5184576" cy="68480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需求回顾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6AA4D67-593E-5779-8BBA-6EFE31DF6744}"/>
              </a:ext>
            </a:extLst>
          </p:cNvPr>
          <p:cNvCxnSpPr>
            <a:cxnSpLocks/>
          </p:cNvCxnSpPr>
          <p:nvPr/>
        </p:nvCxnSpPr>
        <p:spPr>
          <a:xfrm>
            <a:off x="4833035" y="3783230"/>
            <a:ext cx="47728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00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00" y="295759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导航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09600" y="704790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巡航浇花时序图</a:t>
            </a:r>
          </a:p>
        </p:txBody>
      </p:sp>
      <p:pic>
        <p:nvPicPr>
          <p:cNvPr id="2" name="图片 -2147482616" descr="自动巡航.drawi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72297" y="256730"/>
            <a:ext cx="5687707" cy="6605976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553970" y="4691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花盆识别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478366-ED55-171F-918D-FF9062243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65" y="1295400"/>
            <a:ext cx="5455779" cy="4324210"/>
          </a:xfrm>
          <a:prstGeom prst="rect">
            <a:avLst/>
          </a:prstGeom>
        </p:spPr>
      </p:pic>
      <p:sp>
        <p:nvSpPr>
          <p:cNvPr id="8" name="矩形: 圆角 2">
            <a:extLst>
              <a:ext uri="{FF2B5EF4-FFF2-40B4-BE49-F238E27FC236}">
                <a16:creationId xmlns:a16="http://schemas.microsoft.com/office/drawing/2014/main" id="{BD2B698D-BD49-EDFC-1ECA-53EACF5D24DD}"/>
              </a:ext>
            </a:extLst>
          </p:cNvPr>
          <p:cNvSpPr/>
          <p:nvPr/>
        </p:nvSpPr>
        <p:spPr bwMode="auto">
          <a:xfrm>
            <a:off x="7896923" y="1351156"/>
            <a:ext cx="2088219" cy="489677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核心节点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2D166F-A384-F2C3-2958-B4A6ECE62B9C}"/>
              </a:ext>
            </a:extLst>
          </p:cNvPr>
          <p:cNvSpPr txBox="1"/>
          <p:nvPr/>
        </p:nvSpPr>
        <p:spPr>
          <a:xfrm>
            <a:off x="6174059" y="1900225"/>
            <a:ext cx="5739829" cy="17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objects_3d: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负责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处理点云数据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，发布当前时刻的花盆位置等信息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object_detector: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负责与数据库进行交互，接收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objects_3d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的数据并更新识别的花盆信息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: 圆角 2">
            <a:extLst>
              <a:ext uri="{FF2B5EF4-FFF2-40B4-BE49-F238E27FC236}">
                <a16:creationId xmlns:a16="http://schemas.microsoft.com/office/drawing/2014/main" id="{ACED4E35-725A-F016-8B61-5BCC178781AD}"/>
              </a:ext>
            </a:extLst>
          </p:cNvPr>
          <p:cNvSpPr/>
          <p:nvPr/>
        </p:nvSpPr>
        <p:spPr bwMode="auto">
          <a:xfrm>
            <a:off x="7896922" y="4256424"/>
            <a:ext cx="2088219" cy="489677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详细实现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AF33DE-AC59-FEC8-7793-FA75676017BF}"/>
              </a:ext>
            </a:extLst>
          </p:cNvPr>
          <p:cNvSpPr txBox="1"/>
          <p:nvPr/>
        </p:nvSpPr>
        <p:spPr>
          <a:xfrm>
            <a:off x="6174059" y="4746101"/>
            <a:ext cx="5626235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平面分割算法与对象聚类算法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基于花盆中心位置的欧式距离比较识别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34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1BEDDD-5DD8-1C4C-41F1-62C663E9E753}"/>
              </a:ext>
            </a:extLst>
          </p:cNvPr>
          <p:cNvSpPr txBox="1"/>
          <p:nvPr/>
        </p:nvSpPr>
        <p:spPr>
          <a:xfrm>
            <a:off x="553970" y="4691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缺水识别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5AC07E-F110-E0BA-2DDB-1CE4F28EC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65" y="1263297"/>
            <a:ext cx="4293725" cy="44946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E5F68A-8BB6-2E96-A242-E78ED9B0CD7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9765" y="5987980"/>
            <a:ext cx="796531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[1] </a:t>
            </a:r>
            <a:r>
              <a:rPr kumimoji="0" lang="en-US" altLang="zh-CN" sz="1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Nakanwagi</a:t>
            </a:r>
            <a:r>
              <a:rPr kumimoji="0" lang="en-US" altLang="zh-C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M J, </a:t>
            </a:r>
            <a:r>
              <a:rPr kumimoji="0" lang="en-US" altLang="zh-CN" sz="1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Sseremba</a:t>
            </a:r>
            <a:r>
              <a:rPr kumimoji="0" lang="en-US" altLang="zh-C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G, </a:t>
            </a:r>
            <a:r>
              <a:rPr kumimoji="0" lang="en-US" altLang="zh-CN" sz="1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Kabod</a:t>
            </a:r>
            <a:r>
              <a:rPr kumimoji="0" lang="en-US" altLang="zh-CN" sz="1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N P, et al. Identification of growth stage-specific watering thresholds for drought screening in Solanum aethiopicum Shum[J]. Scientific Reports, 2020, 10(1): 862.</a:t>
            </a:r>
          </a:p>
        </p:txBody>
      </p:sp>
      <p:sp>
        <p:nvSpPr>
          <p:cNvPr id="10" name="矩形: 圆角 2">
            <a:extLst>
              <a:ext uri="{FF2B5EF4-FFF2-40B4-BE49-F238E27FC236}">
                <a16:creationId xmlns:a16="http://schemas.microsoft.com/office/drawing/2014/main" id="{1F4F3DD2-C8A6-A504-1214-EA82F10A8A8C}"/>
              </a:ext>
            </a:extLst>
          </p:cNvPr>
          <p:cNvSpPr/>
          <p:nvPr/>
        </p:nvSpPr>
        <p:spPr bwMode="auto">
          <a:xfrm>
            <a:off x="7921804" y="1350024"/>
            <a:ext cx="2088219" cy="489677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理论基础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3DD694-DA7F-682C-C1BA-AE1C4AA40270}"/>
              </a:ext>
            </a:extLst>
          </p:cNvPr>
          <p:cNvSpPr txBox="1"/>
          <p:nvPr/>
        </p:nvSpPr>
        <p:spPr>
          <a:xfrm>
            <a:off x="6096000" y="1900225"/>
            <a:ext cx="5739829" cy="212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采用指数衰减模型来拟合花盆中湿度随时间的变化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根据花盆中植物类别和所处生长周期设置曲线参数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幼苗期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生长期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花期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: 圆角 2">
            <a:extLst>
              <a:ext uri="{FF2B5EF4-FFF2-40B4-BE49-F238E27FC236}">
                <a16:creationId xmlns:a16="http://schemas.microsoft.com/office/drawing/2014/main" id="{EAAE0FD9-6B8A-3C24-69CF-1BC7435E61C2}"/>
              </a:ext>
            </a:extLst>
          </p:cNvPr>
          <p:cNvSpPr/>
          <p:nvPr/>
        </p:nvSpPr>
        <p:spPr bwMode="auto">
          <a:xfrm>
            <a:off x="7865007" y="4249303"/>
            <a:ext cx="2088219" cy="489677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详细实现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98F9DF8-2B90-04EB-A0A5-C37FB91F7B79}"/>
              </a:ext>
            </a:extLst>
          </p:cNvPr>
          <p:cNvSpPr txBox="1"/>
          <p:nvPr/>
        </p:nvSpPr>
        <p:spPr>
          <a:xfrm>
            <a:off x="6096000" y="4746101"/>
            <a:ext cx="5626235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根据数据库信息与拟合曲线计算预估湿度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比较湿度与缺水阈值，实现缺水识别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79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1BEDDD-5DD8-1C4C-41F1-62C663E9E753}"/>
              </a:ext>
            </a:extLst>
          </p:cNvPr>
          <p:cNvSpPr txBox="1"/>
          <p:nvPr/>
        </p:nvSpPr>
        <p:spPr>
          <a:xfrm>
            <a:off x="553970" y="4691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浇花控制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id="{0D286840-99D4-3049-B6B3-A060B7E899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3813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C65C378-C921-D5BD-AF8B-C53FF25E0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54" y="1142666"/>
            <a:ext cx="4661811" cy="5398178"/>
          </a:xfrm>
          <a:prstGeom prst="rect">
            <a:avLst/>
          </a:prstGeom>
        </p:spPr>
      </p:pic>
      <p:sp>
        <p:nvSpPr>
          <p:cNvPr id="15" name="矩形: 圆角 2">
            <a:extLst>
              <a:ext uri="{FF2B5EF4-FFF2-40B4-BE49-F238E27FC236}">
                <a16:creationId xmlns:a16="http://schemas.microsoft.com/office/drawing/2014/main" id="{A3BBDCB6-2BFB-B359-7A13-6B2A97D5B594}"/>
              </a:ext>
            </a:extLst>
          </p:cNvPr>
          <p:cNvSpPr/>
          <p:nvPr/>
        </p:nvSpPr>
        <p:spPr bwMode="auto">
          <a:xfrm>
            <a:off x="7885772" y="1501999"/>
            <a:ext cx="2088219" cy="489677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核心节点</a:t>
            </a:r>
          </a:p>
        </p:txBody>
      </p:sp>
      <p:sp>
        <p:nvSpPr>
          <p:cNvPr id="16" name="矩形: 圆角 2">
            <a:extLst>
              <a:ext uri="{FF2B5EF4-FFF2-40B4-BE49-F238E27FC236}">
                <a16:creationId xmlns:a16="http://schemas.microsoft.com/office/drawing/2014/main" id="{9F21B10D-B9DD-318E-1155-9A1B06D577E5}"/>
              </a:ext>
            </a:extLst>
          </p:cNvPr>
          <p:cNvSpPr/>
          <p:nvPr/>
        </p:nvSpPr>
        <p:spPr bwMode="auto">
          <a:xfrm>
            <a:off x="7941528" y="3669936"/>
            <a:ext cx="2088219" cy="489677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详细实现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C18211-ADCB-62C0-F08F-7C9F00FF11BD}"/>
              </a:ext>
            </a:extLst>
          </p:cNvPr>
          <p:cNvSpPr txBox="1"/>
          <p:nvPr/>
        </p:nvSpPr>
        <p:spPr>
          <a:xfrm>
            <a:off x="6263269" y="2013793"/>
            <a:ext cx="5739829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rm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节点：控制机械臂的移动，让水管对准花盆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jet</a:t>
            </a:r>
            <a:r>
              <a:rPr kumimoji="1"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节点：控制继电器的开闭，从而控制水泵开闭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89C2A5B-3231-3B0A-B327-C5F12A2B3272}"/>
              </a:ext>
            </a:extLst>
          </p:cNvPr>
          <p:cNvSpPr txBox="1"/>
          <p:nvPr/>
        </p:nvSpPr>
        <p:spPr>
          <a:xfrm>
            <a:off x="6263269" y="4171357"/>
            <a:ext cx="5739829" cy="1704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导航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target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节点调用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arm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Aim.srv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服务</a:t>
            </a:r>
            <a:endParaRPr kumimoji="1"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arm</a:t>
            </a:r>
            <a:r>
              <a:rPr kumimoji="1"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节点控制喷水软管对准作物</a:t>
            </a:r>
            <a:b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kumimoji="1"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在对准花盆后调用</a:t>
            </a: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jet</a:t>
            </a:r>
            <a:r>
              <a:rPr kumimoji="1"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节点的</a:t>
            </a:r>
            <a:r>
              <a:rPr kumimoji="1" lang="en-US" altLang="zh-CN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Water.srv</a:t>
            </a:r>
            <a:r>
              <a:rPr kumimoji="1"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服务</a:t>
            </a:r>
            <a:endParaRPr kumimoji="1"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jet</a:t>
            </a:r>
            <a:r>
              <a:rPr kumimoji="1"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节点给水泵通电，开始为作物浇花</a:t>
            </a:r>
            <a:endParaRPr kumimoji="1"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03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>
            <a:extLst>
              <a:ext uri="{FF2B5EF4-FFF2-40B4-BE49-F238E27FC236}">
                <a16:creationId xmlns:a16="http://schemas.microsoft.com/office/drawing/2014/main" id="{D98990C1-C275-5776-967B-AC0F38BB0F22}"/>
              </a:ext>
            </a:extLst>
          </p:cNvPr>
          <p:cNvSpPr/>
          <p:nvPr/>
        </p:nvSpPr>
        <p:spPr>
          <a:xfrm>
            <a:off x="3174693" y="2525052"/>
            <a:ext cx="8729879" cy="2141291"/>
          </a:xfrm>
          <a:prstGeom prst="parallelogram">
            <a:avLst/>
          </a:prstGeom>
          <a:solidFill>
            <a:schemeClr val="accent1">
              <a:lumMod val="40000"/>
              <a:lumOff val="6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02724903-9380-302B-9A12-004D738C5DA6}"/>
              </a:ext>
            </a:extLst>
          </p:cNvPr>
          <p:cNvSpPr/>
          <p:nvPr/>
        </p:nvSpPr>
        <p:spPr>
          <a:xfrm>
            <a:off x="3638870" y="2596755"/>
            <a:ext cx="7371638" cy="1808138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F8AC5880-0199-5373-3D79-9E6D6FA5AD74}"/>
              </a:ext>
            </a:extLst>
          </p:cNvPr>
          <p:cNvSpPr/>
          <p:nvPr/>
        </p:nvSpPr>
        <p:spPr>
          <a:xfrm>
            <a:off x="1389922" y="2142677"/>
            <a:ext cx="2590046" cy="1530482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713D6C2-52C2-1B16-80A7-7706EFBA549F}"/>
              </a:ext>
            </a:extLst>
          </p:cNvPr>
          <p:cNvSpPr/>
          <p:nvPr/>
        </p:nvSpPr>
        <p:spPr>
          <a:xfrm>
            <a:off x="2721413" y="2568547"/>
            <a:ext cx="1530481" cy="1530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1CED0B-ACDE-8937-52DB-E8B6DF1062CF}"/>
              </a:ext>
            </a:extLst>
          </p:cNvPr>
          <p:cNvSpPr/>
          <p:nvPr/>
        </p:nvSpPr>
        <p:spPr>
          <a:xfrm>
            <a:off x="3225176" y="2884070"/>
            <a:ext cx="986880" cy="8991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5400" b="1" dirty="0">
                <a:solidFill>
                  <a:srgbClr val="0E60A8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237E2B-EEE1-91CE-D6A6-16FE7C7CC28A}"/>
              </a:ext>
            </a:extLst>
          </p:cNvPr>
          <p:cNvSpPr/>
          <p:nvPr/>
        </p:nvSpPr>
        <p:spPr>
          <a:xfrm>
            <a:off x="4833035" y="2988356"/>
            <a:ext cx="5184576" cy="68480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运行与开发环境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6AA4D67-593E-5779-8BBA-6EFE31DF6744}"/>
              </a:ext>
            </a:extLst>
          </p:cNvPr>
          <p:cNvCxnSpPr>
            <a:cxnSpLocks/>
          </p:cNvCxnSpPr>
          <p:nvPr/>
        </p:nvCxnSpPr>
        <p:spPr>
          <a:xfrm>
            <a:off x="4833035" y="3783230"/>
            <a:ext cx="47728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46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运行与开发环境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2E4FB-2D29-92CD-B49E-203139B797B8}"/>
              </a:ext>
            </a:extLst>
          </p:cNvPr>
          <p:cNvSpPr txBox="1"/>
          <p:nvPr/>
        </p:nvSpPr>
        <p:spPr>
          <a:xfrm>
            <a:off x="609600" y="70479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软硬件环境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3ED1C8-563D-9CC1-5225-FDACFF9F5EDD}"/>
              </a:ext>
            </a:extLst>
          </p:cNvPr>
          <p:cNvSpPr txBox="1"/>
          <p:nvPr/>
        </p:nvSpPr>
        <p:spPr>
          <a:xfrm>
            <a:off x="1868905" y="2497176"/>
            <a:ext cx="6093994" cy="2427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启智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ROS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配套开发电脑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启智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ROS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机器人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启智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ROS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机器人配套机械臂</a:t>
            </a:r>
            <a:endParaRPr kumimoji="0" lang="en-US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单片机、继电器、杜邦线等</a:t>
            </a:r>
            <a:endParaRPr kumimoji="0" lang="en-US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直流水泵、软胶管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2EA795-D703-39CB-401D-630D494AEF78}"/>
              </a:ext>
            </a:extLst>
          </p:cNvPr>
          <p:cNvSpPr txBox="1"/>
          <p:nvPr/>
        </p:nvSpPr>
        <p:spPr>
          <a:xfrm>
            <a:off x="6681982" y="2419521"/>
            <a:ext cx="6093994" cy="252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78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Ubuntu 18.04 LTS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78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ROS Melodic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78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Rviz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可视化平台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78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Gazebo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仿真环境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78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启智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ROS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机器人的模块与驱动代码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945E2BC-2915-C09C-462B-E7DA91E91352}"/>
              </a:ext>
            </a:extLst>
          </p:cNvPr>
          <p:cNvSpPr/>
          <p:nvPr/>
        </p:nvSpPr>
        <p:spPr bwMode="auto">
          <a:xfrm>
            <a:off x="2413552" y="1718218"/>
            <a:ext cx="1736950" cy="489677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硬件环境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3CCFA29-0F39-BD05-6218-5F3ED74E310A}"/>
              </a:ext>
            </a:extLst>
          </p:cNvPr>
          <p:cNvSpPr/>
          <p:nvPr/>
        </p:nvSpPr>
        <p:spPr bwMode="auto">
          <a:xfrm>
            <a:off x="7846793" y="1723833"/>
            <a:ext cx="1736950" cy="489677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软件环境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29F9E0F-CABF-8BEE-B85F-AE59F20E7C84}"/>
              </a:ext>
            </a:extLst>
          </p:cNvPr>
          <p:cNvSpPr/>
          <p:nvPr/>
        </p:nvSpPr>
        <p:spPr>
          <a:xfrm>
            <a:off x="1665170" y="2419521"/>
            <a:ext cx="3647975" cy="2652993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2491986-A820-C4FC-B442-C71AB61E911E}"/>
              </a:ext>
            </a:extLst>
          </p:cNvPr>
          <p:cNvSpPr/>
          <p:nvPr/>
        </p:nvSpPr>
        <p:spPr>
          <a:xfrm>
            <a:off x="6529582" y="2408291"/>
            <a:ext cx="4183336" cy="2664223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528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>
            <a:extLst>
              <a:ext uri="{FF2B5EF4-FFF2-40B4-BE49-F238E27FC236}">
                <a16:creationId xmlns:a16="http://schemas.microsoft.com/office/drawing/2014/main" id="{D98990C1-C275-5776-967B-AC0F38BB0F22}"/>
              </a:ext>
            </a:extLst>
          </p:cNvPr>
          <p:cNvSpPr/>
          <p:nvPr/>
        </p:nvSpPr>
        <p:spPr>
          <a:xfrm>
            <a:off x="3174693" y="2525052"/>
            <a:ext cx="8729879" cy="2141291"/>
          </a:xfrm>
          <a:prstGeom prst="parallelogram">
            <a:avLst/>
          </a:prstGeom>
          <a:solidFill>
            <a:schemeClr val="accent1">
              <a:lumMod val="40000"/>
              <a:lumOff val="6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02724903-9380-302B-9A12-004D738C5DA6}"/>
              </a:ext>
            </a:extLst>
          </p:cNvPr>
          <p:cNvSpPr/>
          <p:nvPr/>
        </p:nvSpPr>
        <p:spPr>
          <a:xfrm>
            <a:off x="3638870" y="2596755"/>
            <a:ext cx="7371638" cy="1808138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F8AC5880-0199-5373-3D79-9E6D6FA5AD74}"/>
              </a:ext>
            </a:extLst>
          </p:cNvPr>
          <p:cNvSpPr/>
          <p:nvPr/>
        </p:nvSpPr>
        <p:spPr>
          <a:xfrm>
            <a:off x="1389922" y="2142677"/>
            <a:ext cx="2590046" cy="1530482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713D6C2-52C2-1B16-80A7-7706EFBA549F}"/>
              </a:ext>
            </a:extLst>
          </p:cNvPr>
          <p:cNvSpPr/>
          <p:nvPr/>
        </p:nvSpPr>
        <p:spPr>
          <a:xfrm>
            <a:off x="2721413" y="2568547"/>
            <a:ext cx="1530481" cy="1530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1CED0B-ACDE-8937-52DB-E8B6DF1062CF}"/>
              </a:ext>
            </a:extLst>
          </p:cNvPr>
          <p:cNvSpPr/>
          <p:nvPr/>
        </p:nvSpPr>
        <p:spPr>
          <a:xfrm>
            <a:off x="3225176" y="2884070"/>
            <a:ext cx="986880" cy="8991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5400" b="1" dirty="0">
                <a:solidFill>
                  <a:srgbClr val="0E60A8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237E2B-EEE1-91CE-D6A6-16FE7C7CC28A}"/>
              </a:ext>
            </a:extLst>
          </p:cNvPr>
          <p:cNvSpPr/>
          <p:nvPr/>
        </p:nvSpPr>
        <p:spPr>
          <a:xfrm>
            <a:off x="4833035" y="2988356"/>
            <a:ext cx="5184576" cy="68480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GitLab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项目管理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6AA4D67-593E-5779-8BBA-6EFE31DF6744}"/>
              </a:ext>
            </a:extLst>
          </p:cNvPr>
          <p:cNvCxnSpPr>
            <a:cxnSpLocks/>
          </p:cNvCxnSpPr>
          <p:nvPr/>
        </p:nvCxnSpPr>
        <p:spPr>
          <a:xfrm>
            <a:off x="4833035" y="3783230"/>
            <a:ext cx="47728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31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2332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Gitlab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过程管理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2E4FB-2D29-92CD-B49E-203139B797B8}"/>
              </a:ext>
            </a:extLst>
          </p:cNvPr>
          <p:cNvSpPr txBox="1"/>
          <p:nvPr/>
        </p:nvSpPr>
        <p:spPr>
          <a:xfrm>
            <a:off x="609600" y="70479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软件开发记录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C3F6E7-B9F3-64AC-9F1B-6B04EDB1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930" y="46893"/>
            <a:ext cx="4163092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978072-1EB0-1155-B994-095EAFF7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368" y="1863226"/>
            <a:ext cx="2948006" cy="414904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7D1519D-4EE3-52C7-98C6-02007521EE56}"/>
              </a:ext>
            </a:extLst>
          </p:cNvPr>
          <p:cNvSpPr txBox="1"/>
          <p:nvPr/>
        </p:nvSpPr>
        <p:spPr>
          <a:xfrm>
            <a:off x="1568348" y="1411646"/>
            <a:ext cx="3318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Wiki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维护软件开发记录</a:t>
            </a:r>
          </a:p>
        </p:txBody>
      </p:sp>
    </p:spTree>
    <p:extLst>
      <p:ext uri="{BB962C8B-B14F-4D97-AF65-F5344CB8AC3E}">
        <p14:creationId xmlns:p14="http://schemas.microsoft.com/office/powerpoint/2010/main" val="375094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2332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Gitlab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过程管理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2E4FB-2D29-92CD-B49E-203139B797B8}"/>
              </a:ext>
            </a:extLst>
          </p:cNvPr>
          <p:cNvSpPr txBox="1"/>
          <p:nvPr/>
        </p:nvSpPr>
        <p:spPr>
          <a:xfrm>
            <a:off x="609600" y="7047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协作流程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2FA2C24-2C9D-5518-2061-B6CE4E901B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8" t="1438" r="10208" b="46825"/>
          <a:stretch/>
        </p:blipFill>
        <p:spPr>
          <a:xfrm>
            <a:off x="3050551" y="-1421"/>
            <a:ext cx="4328160" cy="685942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06A99BD-C991-42AE-8A85-B372AD4728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2" t="53297" r="12156"/>
          <a:stretch/>
        </p:blipFill>
        <p:spPr>
          <a:xfrm>
            <a:off x="7590773" y="295759"/>
            <a:ext cx="4229100" cy="6191839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ABDDE884-AB53-43E7-9952-55A56EC2F631}"/>
              </a:ext>
            </a:extLst>
          </p:cNvPr>
          <p:cNvSpPr/>
          <p:nvPr/>
        </p:nvSpPr>
        <p:spPr bwMode="auto">
          <a:xfrm>
            <a:off x="4237524" y="445024"/>
            <a:ext cx="2538212" cy="489676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分支</a:t>
            </a:r>
          </a:p>
        </p:txBody>
      </p:sp>
      <p:sp>
        <p:nvSpPr>
          <p:cNvPr id="5" name="矩形: 圆角 2">
            <a:extLst>
              <a:ext uri="{FF2B5EF4-FFF2-40B4-BE49-F238E27FC236}">
                <a16:creationId xmlns:a16="http://schemas.microsoft.com/office/drawing/2014/main" id="{8A07CE4D-47FE-9746-81EA-6748B6BB179F}"/>
              </a:ext>
            </a:extLst>
          </p:cNvPr>
          <p:cNvSpPr/>
          <p:nvPr/>
        </p:nvSpPr>
        <p:spPr bwMode="auto">
          <a:xfrm>
            <a:off x="4237524" y="2761381"/>
            <a:ext cx="2538212" cy="489676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issue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: 圆角 2">
            <a:extLst>
              <a:ext uri="{FF2B5EF4-FFF2-40B4-BE49-F238E27FC236}">
                <a16:creationId xmlns:a16="http://schemas.microsoft.com/office/drawing/2014/main" id="{318C4E1F-EF88-84C5-DBB3-FA39CD4CDF75}"/>
              </a:ext>
            </a:extLst>
          </p:cNvPr>
          <p:cNvSpPr/>
          <p:nvPr/>
        </p:nvSpPr>
        <p:spPr bwMode="auto">
          <a:xfrm>
            <a:off x="4237524" y="4986462"/>
            <a:ext cx="2538212" cy="489585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commit  message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矩形: 圆角 2">
            <a:extLst>
              <a:ext uri="{FF2B5EF4-FFF2-40B4-BE49-F238E27FC236}">
                <a16:creationId xmlns:a16="http://schemas.microsoft.com/office/drawing/2014/main" id="{A009B185-E567-956A-27E9-2B0D63F2FC8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9162923" y="1284754"/>
            <a:ext cx="2538212" cy="489585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merge request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矩形: 圆角 2">
            <a:extLst>
              <a:ext uri="{FF2B5EF4-FFF2-40B4-BE49-F238E27FC236}">
                <a16:creationId xmlns:a16="http://schemas.microsoft.com/office/drawing/2014/main" id="{680B75B7-64F8-9052-8AEA-E786546CF2FC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9162923" y="4594077"/>
            <a:ext cx="2538212" cy="489585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流水线</a:t>
            </a:r>
          </a:p>
        </p:txBody>
      </p:sp>
    </p:spTree>
    <p:extLst>
      <p:ext uri="{BB962C8B-B14F-4D97-AF65-F5344CB8AC3E}">
        <p14:creationId xmlns:p14="http://schemas.microsoft.com/office/powerpoint/2010/main" val="55455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2332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Gitlab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过程管理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2E4FB-2D29-92CD-B49E-203139B797B8}"/>
              </a:ext>
            </a:extLst>
          </p:cNvPr>
          <p:cNvSpPr txBox="1"/>
          <p:nvPr/>
        </p:nvSpPr>
        <p:spPr>
          <a:xfrm>
            <a:off x="609600" y="7047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分支管理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5AA216-E7B1-A191-7D65-59395C470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720"/>
          <a:stretch/>
        </p:blipFill>
        <p:spPr>
          <a:xfrm>
            <a:off x="4539465" y="1529384"/>
            <a:ext cx="3812055" cy="46774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14B2EEE-ADD6-D0FE-59DC-9356D31C0D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5" t="-250" r="43242" b="250"/>
          <a:stretch/>
        </p:blipFill>
        <p:spPr>
          <a:xfrm>
            <a:off x="7972213" y="1033216"/>
            <a:ext cx="3339254" cy="5420481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C63F480F-7D06-BA5D-8E84-189B38E91988}"/>
              </a:ext>
            </a:extLst>
          </p:cNvPr>
          <p:cNvSpPr/>
          <p:nvPr/>
        </p:nvSpPr>
        <p:spPr bwMode="auto">
          <a:xfrm>
            <a:off x="553970" y="2404577"/>
            <a:ext cx="2859588" cy="489676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main, dev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为长期分支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66E2067-CDDE-A45A-9E60-2440B12BBEBD}"/>
              </a:ext>
            </a:extLst>
          </p:cNvPr>
          <p:cNvSpPr/>
          <p:nvPr/>
        </p:nvSpPr>
        <p:spPr bwMode="auto">
          <a:xfrm>
            <a:off x="553970" y="3360008"/>
            <a:ext cx="2859588" cy="489676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feature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为开发分支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FC64A33-5955-FCA3-3B27-EA52138EC672}"/>
              </a:ext>
            </a:extLst>
          </p:cNvPr>
          <p:cNvSpPr/>
          <p:nvPr/>
        </p:nvSpPr>
        <p:spPr bwMode="auto">
          <a:xfrm>
            <a:off x="553970" y="4315439"/>
            <a:ext cx="3094892" cy="543776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通过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向长期分支合并</a:t>
            </a:r>
          </a:p>
          <a:p>
            <a:pPr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55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需求回顾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2E4FB-2D29-92CD-B49E-203139B797B8}"/>
              </a:ext>
            </a:extLst>
          </p:cNvPr>
          <p:cNvSpPr txBox="1"/>
          <p:nvPr/>
        </p:nvSpPr>
        <p:spPr>
          <a:xfrm>
            <a:off x="609600" y="7047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项目背景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999180-A368-58E6-8B59-1EEB0B2206DB}"/>
              </a:ext>
            </a:extLst>
          </p:cNvPr>
          <p:cNvSpPr txBox="1"/>
          <p:nvPr/>
        </p:nvSpPr>
        <p:spPr>
          <a:xfrm>
            <a:off x="4569222" y="1781329"/>
            <a:ext cx="4740090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运行范围非常有限，只能在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固定区域内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移动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难以应对障碍物变化，无法保证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作业安全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52316BD2-7D21-7128-4351-2158F99419A1}"/>
              </a:ext>
            </a:extLst>
          </p:cNvPr>
          <p:cNvSpPr txBox="1"/>
          <p:nvPr/>
        </p:nvSpPr>
        <p:spPr>
          <a:xfrm>
            <a:off x="1825942" y="2029056"/>
            <a:ext cx="2418932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缺乏自主导航能力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14FDB394-9728-08DB-2CD5-B37399176F77}"/>
              </a:ext>
            </a:extLst>
          </p:cNvPr>
          <p:cNvSpPr/>
          <p:nvPr/>
        </p:nvSpPr>
        <p:spPr>
          <a:xfrm>
            <a:off x="1519578" y="2072743"/>
            <a:ext cx="269875" cy="31273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214E5559-924F-449A-5937-8A45005A1EBF}"/>
              </a:ext>
            </a:extLst>
          </p:cNvPr>
          <p:cNvSpPr/>
          <p:nvPr/>
        </p:nvSpPr>
        <p:spPr>
          <a:xfrm>
            <a:off x="319504" y="1691743"/>
            <a:ext cx="1076325" cy="1076325"/>
          </a:xfrm>
          <a:prstGeom prst="ellipse">
            <a:avLst/>
          </a:prstGeom>
          <a:solidFill>
            <a:srgbClr val="DFDFE1"/>
          </a:solidFill>
          <a:ln w="9525">
            <a:noFill/>
          </a:ln>
        </p:spPr>
        <p:txBody>
          <a:bodyPr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C8BED1E0-F288-BED8-399A-BA98AC1DDDF2}"/>
              </a:ext>
            </a:extLst>
          </p:cNvPr>
          <p:cNvSpPr txBox="1"/>
          <p:nvPr/>
        </p:nvSpPr>
        <p:spPr>
          <a:xfrm>
            <a:off x="1825942" y="3595837"/>
            <a:ext cx="2962919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无法实时监测缺水情况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22159676-5116-F941-94F7-E2039723CDAD}"/>
              </a:ext>
            </a:extLst>
          </p:cNvPr>
          <p:cNvSpPr/>
          <p:nvPr/>
        </p:nvSpPr>
        <p:spPr>
          <a:xfrm>
            <a:off x="1519579" y="3639524"/>
            <a:ext cx="269875" cy="31273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E7E4C160-46C3-6DC2-8A24-D08C9A7B6D04}"/>
              </a:ext>
            </a:extLst>
          </p:cNvPr>
          <p:cNvSpPr/>
          <p:nvPr/>
        </p:nvSpPr>
        <p:spPr>
          <a:xfrm>
            <a:off x="319505" y="3258524"/>
            <a:ext cx="1076325" cy="1076325"/>
          </a:xfrm>
          <a:prstGeom prst="ellipse">
            <a:avLst/>
          </a:prstGeom>
          <a:solidFill>
            <a:srgbClr val="DFDFE1"/>
          </a:solidFill>
          <a:ln w="9525">
            <a:noFill/>
          </a:ln>
        </p:spPr>
        <p:txBody>
          <a:bodyPr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D6D4567-39E7-2A48-E3BA-07EFE85AD741}"/>
              </a:ext>
            </a:extLst>
          </p:cNvPr>
          <p:cNvSpPr txBox="1"/>
          <p:nvPr/>
        </p:nvSpPr>
        <p:spPr>
          <a:xfrm>
            <a:off x="4569222" y="3323339"/>
            <a:ext cx="5158463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可能导致过度浇水或浇水不足，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影响作物生长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必须依靠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人工干预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指导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浇水，缺乏自主性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8A7DF9A2-869B-3CF8-2AEC-19559296CD45}"/>
              </a:ext>
            </a:extLst>
          </p:cNvPr>
          <p:cNvSpPr txBox="1"/>
          <p:nvPr/>
        </p:nvSpPr>
        <p:spPr>
          <a:xfrm>
            <a:off x="1825942" y="5192518"/>
            <a:ext cx="2962919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难以精确识别作物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8EB2BE07-EA8A-EA05-F34E-D290DDE19539}"/>
              </a:ext>
            </a:extLst>
          </p:cNvPr>
          <p:cNvSpPr/>
          <p:nvPr/>
        </p:nvSpPr>
        <p:spPr>
          <a:xfrm>
            <a:off x="1519579" y="5236205"/>
            <a:ext cx="269875" cy="312737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rgbClr val="113E6A"/>
          </a:solidFill>
          <a:ln w="9525"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Oval 6">
            <a:extLst>
              <a:ext uri="{FF2B5EF4-FFF2-40B4-BE49-F238E27FC236}">
                <a16:creationId xmlns:a16="http://schemas.microsoft.com/office/drawing/2014/main" id="{692C1584-C81D-8769-77F4-D68CFC5BD74B}"/>
              </a:ext>
            </a:extLst>
          </p:cNvPr>
          <p:cNvSpPr/>
          <p:nvPr/>
        </p:nvSpPr>
        <p:spPr>
          <a:xfrm>
            <a:off x="319505" y="4855205"/>
            <a:ext cx="1076325" cy="1076325"/>
          </a:xfrm>
          <a:prstGeom prst="ellipse">
            <a:avLst/>
          </a:prstGeom>
          <a:solidFill>
            <a:srgbClr val="DFDFE1"/>
          </a:solidFill>
          <a:ln w="9525">
            <a:noFill/>
          </a:ln>
        </p:spPr>
        <p:txBody>
          <a:bodyPr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0882727-6A8C-BAB4-1FDA-A6FEB55E3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6" y="1830457"/>
            <a:ext cx="743522" cy="74352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08054F3-94BB-0353-2F47-F326B1102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14" y="3340379"/>
            <a:ext cx="890853" cy="89085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718B810-7846-E6F3-20C8-7B55AB5FD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54" y="4959856"/>
            <a:ext cx="860651" cy="860651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F4A0CB7-D9AE-F589-AD8A-587DB56D0481}"/>
              </a:ext>
            </a:extLst>
          </p:cNvPr>
          <p:cNvSpPr txBox="1"/>
          <p:nvPr/>
        </p:nvSpPr>
        <p:spPr>
          <a:xfrm>
            <a:off x="4569222" y="4799001"/>
            <a:ext cx="5158463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浇水动作不够精确，造成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水资源浪费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无法工作在不同环境下，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推广性差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6F2F7E3B-A326-C0E0-27EE-42709AA87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9743" y="1355572"/>
            <a:ext cx="2211413" cy="166714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E3E355F-06E4-BAC1-3D4D-4E66D8CAE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743" y="3091452"/>
            <a:ext cx="2291512" cy="172161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0DB01B7-5818-81E6-7EBC-90D5D148B3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6573" y="4799001"/>
            <a:ext cx="2097751" cy="198745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3844D0A1-8A47-0FA4-1DFA-A7196DCFF889}"/>
              </a:ext>
            </a:extLst>
          </p:cNvPr>
          <p:cNvSpPr/>
          <p:nvPr/>
        </p:nvSpPr>
        <p:spPr bwMode="auto">
          <a:xfrm>
            <a:off x="4244874" y="6066925"/>
            <a:ext cx="3552094" cy="489677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限制了温室管理的智能化发展</a:t>
            </a:r>
          </a:p>
        </p:txBody>
      </p:sp>
    </p:spTree>
    <p:extLst>
      <p:ext uri="{BB962C8B-B14F-4D97-AF65-F5344CB8AC3E}">
        <p14:creationId xmlns:p14="http://schemas.microsoft.com/office/powerpoint/2010/main" val="416117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2332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Gitlab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过程管理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2E4FB-2D29-92CD-B49E-203139B797B8}"/>
              </a:ext>
            </a:extLst>
          </p:cNvPr>
          <p:cNvSpPr txBox="1"/>
          <p:nvPr/>
        </p:nvSpPr>
        <p:spPr>
          <a:xfrm>
            <a:off x="609600" y="704790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issue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B3AEA3-509A-87CF-C070-28A91694E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444" y="1149486"/>
            <a:ext cx="8723111" cy="541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1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2332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Gitlab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过程管理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2E4FB-2D29-92CD-B49E-203139B797B8}"/>
              </a:ext>
            </a:extLst>
          </p:cNvPr>
          <p:cNvSpPr txBox="1"/>
          <p:nvPr/>
        </p:nvSpPr>
        <p:spPr>
          <a:xfrm>
            <a:off x="609600" y="704790"/>
            <a:ext cx="3995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commit message &amp; merge request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F6C1CE-CF08-9294-11B6-CED0D8AF7F28}"/>
              </a:ext>
            </a:extLst>
          </p:cNvPr>
          <p:cNvSpPr txBox="1"/>
          <p:nvPr/>
        </p:nvSpPr>
        <p:spPr>
          <a:xfrm>
            <a:off x="109785" y="1859339"/>
            <a:ext cx="399500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禁止向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main, dev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分支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push,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只能使用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mr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必须审计代码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采用压缩提交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提供模版自动生成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commit message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使用合并提交与半线性历史记录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必须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rebase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后合并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无特殊情况下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流水线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通过后才能合并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C63A4A-EC07-2B1A-811E-3AD6FF627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89" y="1176728"/>
            <a:ext cx="3619498" cy="48738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188F792-1AC4-54B3-2FC1-9285FEEB9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739" y="295759"/>
            <a:ext cx="3782552" cy="610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9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2332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Gitlab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过程管理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2E4FB-2D29-92CD-B49E-203139B797B8}"/>
              </a:ext>
            </a:extLst>
          </p:cNvPr>
          <p:cNvSpPr txBox="1"/>
          <p:nvPr/>
        </p:nvSpPr>
        <p:spPr>
          <a:xfrm>
            <a:off x="609600" y="704790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CI/CD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F690AE-6408-72C0-5F32-64DA955A2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256" y="117829"/>
            <a:ext cx="8453979" cy="41343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E32D975-77F4-5D4C-5C2E-6588AF0BEA45}"/>
              </a:ext>
            </a:extLst>
          </p:cNvPr>
          <p:cNvSpPr txBox="1"/>
          <p:nvPr/>
        </p:nvSpPr>
        <p:spPr>
          <a:xfrm>
            <a:off x="511866" y="5033363"/>
            <a:ext cx="4464579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流水线会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自动构建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前端和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ROS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产物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以确保提交的代码能够成功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打包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编译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257ED39-0EE7-AB6E-D98D-7E1ADF11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40" y="4781317"/>
            <a:ext cx="5115639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4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A5CDEA2-4A05-43B0-9383-9F89F9650B74}"/>
              </a:ext>
            </a:extLst>
          </p:cNvPr>
          <p:cNvSpPr/>
          <p:nvPr/>
        </p:nvSpPr>
        <p:spPr>
          <a:xfrm>
            <a:off x="-14605" y="0"/>
            <a:ext cx="12205970" cy="6858000"/>
          </a:xfrm>
          <a:prstGeom prst="rect">
            <a:avLst/>
          </a:prstGeom>
          <a:gradFill>
            <a:gsLst>
              <a:gs pos="0">
                <a:srgbClr val="0E60A8">
                  <a:alpha val="36000"/>
                </a:srgbClr>
              </a:gs>
              <a:gs pos="86000">
                <a:srgbClr val="0E60A8">
                  <a:alpha val="9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002CB546-7EFB-98C9-D690-F62881CFA171}"/>
              </a:ext>
            </a:extLst>
          </p:cNvPr>
          <p:cNvSpPr/>
          <p:nvPr/>
        </p:nvSpPr>
        <p:spPr>
          <a:xfrm>
            <a:off x="1629221" y="2614921"/>
            <a:ext cx="8729879" cy="2141291"/>
          </a:xfrm>
          <a:prstGeom prst="parallelogram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56E3657-51BB-4ACD-5735-53A44F55941D}"/>
              </a:ext>
            </a:extLst>
          </p:cNvPr>
          <p:cNvSpPr/>
          <p:nvPr/>
        </p:nvSpPr>
        <p:spPr>
          <a:xfrm>
            <a:off x="4041169" y="3052561"/>
            <a:ext cx="4524346" cy="110799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6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谢 谢！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E8C0463E-E61D-15D6-53BE-537CA314F28D}"/>
              </a:ext>
            </a:extLst>
          </p:cNvPr>
          <p:cNvSpPr/>
          <p:nvPr/>
        </p:nvSpPr>
        <p:spPr>
          <a:xfrm>
            <a:off x="8571865" y="4060825"/>
            <a:ext cx="1913890" cy="885825"/>
          </a:xfrm>
          <a:prstGeom prst="parallelogram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96385B8-94B2-F095-328A-FCF4BAB870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email">
            <a:duotone>
              <a:prstClr val="black"/>
              <a:srgbClr val="3BFB7B">
                <a:tint val="45000"/>
                <a:satMod val="400000"/>
              </a:srgbClr>
            </a:duotone>
            <a:grayscl/>
          </a:blip>
          <a:srcRect b="49558"/>
          <a:stretch>
            <a:fillRect/>
          </a:stretch>
        </p:blipFill>
        <p:spPr>
          <a:xfrm>
            <a:off x="3019441" y="482148"/>
            <a:ext cx="6018748" cy="2510987"/>
          </a:xfrm>
          <a:prstGeom prst="rect">
            <a:avLst/>
          </a:prstGeom>
          <a:noFill/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FFC5A48-05A4-1518-0923-D934965E6C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 cstate="email">
            <a:duotone>
              <a:prstClr val="black"/>
              <a:srgbClr val="3BFB7B">
                <a:tint val="45000"/>
                <a:satMod val="400000"/>
              </a:srgbClr>
            </a:duotone>
            <a:grayscl/>
          </a:blip>
          <a:srcRect t="72787"/>
          <a:stretch>
            <a:fillRect/>
          </a:stretch>
        </p:blipFill>
        <p:spPr>
          <a:xfrm>
            <a:off x="2984979" y="4060997"/>
            <a:ext cx="6018748" cy="1354655"/>
          </a:xfrm>
          <a:prstGeom prst="rect">
            <a:avLst/>
          </a:prstGeom>
        </p:spPr>
      </p:pic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82610169-0B81-85DF-7A5D-A1A014828313}"/>
              </a:ext>
            </a:extLst>
          </p:cNvPr>
          <p:cNvSpPr/>
          <p:nvPr/>
        </p:nvSpPr>
        <p:spPr>
          <a:xfrm>
            <a:off x="1715770" y="2500630"/>
            <a:ext cx="1913890" cy="885825"/>
          </a:xfrm>
          <a:prstGeom prst="parallelogram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9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需求回顾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2E4FB-2D29-92CD-B49E-203139B797B8}"/>
              </a:ext>
            </a:extLst>
          </p:cNvPr>
          <p:cNvSpPr txBox="1"/>
          <p:nvPr/>
        </p:nvSpPr>
        <p:spPr>
          <a:xfrm>
            <a:off x="609600" y="7047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主要功能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C10DC2C-A6F5-29CC-D0CE-CAB5A184893D}"/>
              </a:ext>
            </a:extLst>
          </p:cNvPr>
          <p:cNvSpPr/>
          <p:nvPr/>
        </p:nvSpPr>
        <p:spPr bwMode="auto">
          <a:xfrm>
            <a:off x="765643" y="1451489"/>
            <a:ext cx="5174299" cy="4525800"/>
          </a:xfrm>
          <a:prstGeom prst="rect">
            <a:avLst/>
          </a:prstGeom>
          <a:solidFill>
            <a:srgbClr val="00B0F0">
              <a:alpha val="1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5">
            <a:extLst>
              <a:ext uri="{FF2B5EF4-FFF2-40B4-BE49-F238E27FC236}">
                <a16:creationId xmlns:a16="http://schemas.microsoft.com/office/drawing/2014/main" id="{972732E9-5A82-9C96-C74B-4597726DD571}"/>
              </a:ext>
            </a:extLst>
          </p:cNvPr>
          <p:cNvSpPr/>
          <p:nvPr/>
        </p:nvSpPr>
        <p:spPr>
          <a:xfrm>
            <a:off x="1921662" y="1297102"/>
            <a:ext cx="2862262" cy="491692"/>
          </a:xfrm>
          <a:prstGeom prst="rect">
            <a:avLst/>
          </a:prstGeom>
          <a:solidFill>
            <a:srgbClr val="113E6A"/>
          </a:solidFill>
          <a:ln w="9525">
            <a:noFill/>
          </a:ln>
        </p:spPr>
        <p:txBody>
          <a:bodyPr anchor="t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可调节的工作模式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E5D9855-9BF0-42A2-9CC8-F205D8FFF786}"/>
              </a:ext>
            </a:extLst>
          </p:cNvPr>
          <p:cNvSpPr/>
          <p:nvPr/>
        </p:nvSpPr>
        <p:spPr bwMode="auto">
          <a:xfrm>
            <a:off x="948408" y="2037346"/>
            <a:ext cx="4874130" cy="399717"/>
          </a:xfrm>
          <a:prstGeom prst="rect">
            <a:avLst/>
          </a:prstGeom>
          <a:solidFill>
            <a:schemeClr val="accent1">
              <a:alpha val="1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花盆缺水巡检模式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4BF433C-3414-C0EE-D629-634E68FC90C4}"/>
              </a:ext>
            </a:extLst>
          </p:cNvPr>
          <p:cNvSpPr/>
          <p:nvPr/>
        </p:nvSpPr>
        <p:spPr bwMode="auto">
          <a:xfrm>
            <a:off x="950247" y="3337786"/>
            <a:ext cx="4874130" cy="399717"/>
          </a:xfrm>
          <a:prstGeom prst="rect">
            <a:avLst/>
          </a:prstGeom>
          <a:solidFill>
            <a:schemeClr val="accent1">
              <a:alpha val="1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指定位置巡检模式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14E4735-271A-2E38-3C2C-5E5256B04F3D}"/>
              </a:ext>
            </a:extLst>
          </p:cNvPr>
          <p:cNvSpPr/>
          <p:nvPr/>
        </p:nvSpPr>
        <p:spPr bwMode="auto">
          <a:xfrm>
            <a:off x="948408" y="4575556"/>
            <a:ext cx="4874130" cy="399717"/>
          </a:xfrm>
          <a:prstGeom prst="rect">
            <a:avLst/>
          </a:prstGeom>
          <a:solidFill>
            <a:schemeClr val="accent1">
              <a:alpha val="1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巡检自动浇水模式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A23F69-492F-3FE9-A446-26F56ED7C11E}"/>
              </a:ext>
            </a:extLst>
          </p:cNvPr>
          <p:cNvSpPr txBox="1"/>
          <p:nvPr/>
        </p:nvSpPr>
        <p:spPr>
          <a:xfrm>
            <a:off x="1048465" y="2388436"/>
            <a:ext cx="4874130" cy="79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对于缺水的花盆，记录并上报其位置信息</a:t>
            </a:r>
            <a:endParaRPr lang="en-US" altLang="zh-CN" sz="16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便于后续浇水操作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2A56925-9CE1-A2FA-0946-16C401201825}"/>
              </a:ext>
            </a:extLst>
          </p:cNvPr>
          <p:cNvSpPr txBox="1"/>
          <p:nvPr/>
        </p:nvSpPr>
        <p:spPr>
          <a:xfrm>
            <a:off x="1048465" y="3704778"/>
            <a:ext cx="487413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用户指定花盆位置</a:t>
            </a:r>
            <a:endParaRPr lang="en-US" altLang="zh-CN" sz="16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机器人到达指定位置浇水</a:t>
            </a:r>
            <a:endParaRPr lang="en-US" altLang="zh-CN" sz="16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94DB05D-63AF-24BC-3DD5-27DDB09DF935}"/>
              </a:ext>
            </a:extLst>
          </p:cNvPr>
          <p:cNvSpPr txBox="1"/>
          <p:nvPr/>
        </p:nvSpPr>
        <p:spPr>
          <a:xfrm>
            <a:off x="1015784" y="5069207"/>
            <a:ext cx="487413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机器人在巡检过程中检测花盆水分</a:t>
            </a:r>
            <a:endParaRPr lang="en-US" altLang="zh-CN" sz="16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对缺水花盆进行补水</a:t>
            </a:r>
            <a:endParaRPr lang="en-US" altLang="zh-CN" sz="16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B699AD7-8607-7E48-4088-AC7FCCD50D9C}"/>
              </a:ext>
            </a:extLst>
          </p:cNvPr>
          <p:cNvSpPr/>
          <p:nvPr/>
        </p:nvSpPr>
        <p:spPr bwMode="auto">
          <a:xfrm>
            <a:off x="6582475" y="1448321"/>
            <a:ext cx="4515454" cy="1977986"/>
          </a:xfrm>
          <a:prstGeom prst="rect">
            <a:avLst/>
          </a:prstGeom>
          <a:solidFill>
            <a:srgbClr val="92D050">
              <a:alpha val="1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5">
            <a:extLst>
              <a:ext uri="{FF2B5EF4-FFF2-40B4-BE49-F238E27FC236}">
                <a16:creationId xmlns:a16="http://schemas.microsoft.com/office/drawing/2014/main" id="{47668153-21F8-9746-DF3C-9003A1BD89AF}"/>
              </a:ext>
            </a:extLst>
          </p:cNvPr>
          <p:cNvSpPr/>
          <p:nvPr/>
        </p:nvSpPr>
        <p:spPr>
          <a:xfrm>
            <a:off x="7867540" y="1297102"/>
            <a:ext cx="1941613" cy="491692"/>
          </a:xfrm>
          <a:prstGeom prst="rect">
            <a:avLst/>
          </a:prstGeom>
          <a:solidFill>
            <a:srgbClr val="113E6A"/>
          </a:solidFill>
          <a:ln w="9525">
            <a:noFill/>
          </a:ln>
        </p:spPr>
        <p:txBody>
          <a:bodyPr anchor="t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环境感知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A5415E0-B6F1-5908-585C-CA8F9F33B0FB}"/>
              </a:ext>
            </a:extLst>
          </p:cNvPr>
          <p:cNvSpPr/>
          <p:nvPr/>
        </p:nvSpPr>
        <p:spPr bwMode="auto">
          <a:xfrm>
            <a:off x="7364573" y="1939563"/>
            <a:ext cx="2947546" cy="399717"/>
          </a:xfrm>
          <a:prstGeom prst="rect">
            <a:avLst/>
          </a:prstGeom>
          <a:solidFill>
            <a:srgbClr val="00B050">
              <a:alpha val="1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动态避障功能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4F1FDBC-E7AB-1F16-C511-DC6FFD23C1A3}"/>
              </a:ext>
            </a:extLst>
          </p:cNvPr>
          <p:cNvSpPr txBox="1"/>
          <p:nvPr/>
        </p:nvSpPr>
        <p:spPr>
          <a:xfrm>
            <a:off x="7364573" y="2379084"/>
            <a:ext cx="2947546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机器人具备环境感知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能力</a:t>
            </a:r>
            <a:endParaRPr lang="en-US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能够识别并动态避开障碍物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076133F-253B-2A0C-D0AE-05B7EE180EA0}"/>
              </a:ext>
            </a:extLst>
          </p:cNvPr>
          <p:cNvSpPr/>
          <p:nvPr/>
        </p:nvSpPr>
        <p:spPr bwMode="auto">
          <a:xfrm>
            <a:off x="6582475" y="3655027"/>
            <a:ext cx="4515454" cy="2322262"/>
          </a:xfrm>
          <a:prstGeom prst="rect">
            <a:avLst/>
          </a:prstGeom>
          <a:solidFill>
            <a:srgbClr val="7030A0">
              <a:alpha val="1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">
            <a:extLst>
              <a:ext uri="{FF2B5EF4-FFF2-40B4-BE49-F238E27FC236}">
                <a16:creationId xmlns:a16="http://schemas.microsoft.com/office/drawing/2014/main" id="{2B00AF52-69E6-9A0C-40C7-D4EB3761E9D6}"/>
              </a:ext>
            </a:extLst>
          </p:cNvPr>
          <p:cNvSpPr/>
          <p:nvPr/>
        </p:nvSpPr>
        <p:spPr>
          <a:xfrm>
            <a:off x="7867539" y="3537644"/>
            <a:ext cx="1941613" cy="491692"/>
          </a:xfrm>
          <a:prstGeom prst="rect">
            <a:avLst/>
          </a:prstGeom>
          <a:solidFill>
            <a:srgbClr val="113E6A"/>
          </a:solidFill>
          <a:ln w="9525">
            <a:noFill/>
          </a:ln>
        </p:spPr>
        <p:txBody>
          <a:bodyPr anchor="t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人机交互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0B47CA6-FFE4-3C65-80B8-2A87CD7B8B16}"/>
              </a:ext>
            </a:extLst>
          </p:cNvPr>
          <p:cNvSpPr/>
          <p:nvPr/>
        </p:nvSpPr>
        <p:spPr bwMode="auto">
          <a:xfrm>
            <a:off x="7364572" y="4175839"/>
            <a:ext cx="2947546" cy="399717"/>
          </a:xfrm>
          <a:prstGeom prst="rect">
            <a:avLst/>
          </a:prstGeom>
          <a:solidFill>
            <a:srgbClr val="7030A0">
              <a:alpha val="1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用户友好界面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720C947-F341-8185-1016-438F1A986FF2}"/>
              </a:ext>
            </a:extLst>
          </p:cNvPr>
          <p:cNvSpPr txBox="1"/>
          <p:nvPr/>
        </p:nvSpPr>
        <p:spPr>
          <a:xfrm>
            <a:off x="7364572" y="4722059"/>
            <a:ext cx="2947546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支持切换工作模式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查询花卉情况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851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范围分析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22E4FB-2D29-92CD-B49E-203139B797B8}"/>
              </a:ext>
            </a:extLst>
          </p:cNvPr>
          <p:cNvSpPr txBox="1"/>
          <p:nvPr/>
        </p:nvSpPr>
        <p:spPr>
          <a:xfrm>
            <a:off x="609600" y="7047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应用场景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106935-2679-D49F-9853-DA52D7CDB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4" y="1374404"/>
            <a:ext cx="3244889" cy="32448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809560-6DC7-B8C0-BFB6-271C24FFC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555" y="1374404"/>
            <a:ext cx="3244889" cy="32448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C19E46C-8F95-34EE-C892-29A7FED4A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853" y="1033216"/>
            <a:ext cx="3767386" cy="3767386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19FF9B3-6ED3-E173-F824-E4174394BE34}"/>
              </a:ext>
            </a:extLst>
          </p:cNvPr>
          <p:cNvSpPr/>
          <p:nvPr/>
        </p:nvSpPr>
        <p:spPr>
          <a:xfrm>
            <a:off x="315761" y="1260909"/>
            <a:ext cx="3592096" cy="5301332"/>
          </a:xfrm>
          <a:prstGeom prst="roundRect">
            <a:avLst>
              <a:gd name="adj" fmla="val 7556"/>
            </a:avLst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5D2D495-3222-7CD7-45CF-9B17C5D13BB1}"/>
              </a:ext>
            </a:extLst>
          </p:cNvPr>
          <p:cNvSpPr/>
          <p:nvPr/>
        </p:nvSpPr>
        <p:spPr>
          <a:xfrm>
            <a:off x="4212307" y="1260909"/>
            <a:ext cx="3592096" cy="5301332"/>
          </a:xfrm>
          <a:prstGeom prst="roundRect">
            <a:avLst>
              <a:gd name="adj" fmla="val 7556"/>
            </a:avLst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EF96581-9716-C7EE-371B-C87203A787CB}"/>
              </a:ext>
            </a:extLst>
          </p:cNvPr>
          <p:cNvSpPr/>
          <p:nvPr/>
        </p:nvSpPr>
        <p:spPr>
          <a:xfrm>
            <a:off x="8108853" y="1191927"/>
            <a:ext cx="3767386" cy="5370313"/>
          </a:xfrm>
          <a:prstGeom prst="roundRect">
            <a:avLst>
              <a:gd name="adj" fmla="val 7556"/>
            </a:avLst>
          </a:prstGeom>
          <a:noFill/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7E44A4-BA9F-6204-8BF6-6E55E5261434}"/>
              </a:ext>
            </a:extLst>
          </p:cNvPr>
          <p:cNvSpPr txBox="1"/>
          <p:nvPr/>
        </p:nvSpPr>
        <p:spPr>
          <a:xfrm>
            <a:off x="402561" y="5166092"/>
            <a:ext cx="3418493" cy="915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适用于多种规模的温室花卉种植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提供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个性化的浇水方案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DBE6EA-8EEA-BC56-A683-44B97DCCB0FA}"/>
              </a:ext>
            </a:extLst>
          </p:cNvPr>
          <p:cNvSpPr txBox="1"/>
          <p:nvPr/>
        </p:nvSpPr>
        <p:spPr>
          <a:xfrm>
            <a:off x="4299951" y="5166092"/>
            <a:ext cx="3418493" cy="915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为研究者提供精确的水分条件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助力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农业科研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44045A8-75EB-8BCD-B726-71C96EAD6DFD}"/>
              </a:ext>
            </a:extLst>
          </p:cNvPr>
          <p:cNvSpPr txBox="1"/>
          <p:nvPr/>
        </p:nvSpPr>
        <p:spPr>
          <a:xfrm>
            <a:off x="8196076" y="5183725"/>
            <a:ext cx="3592939" cy="92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垂直农业等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新型农业形态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照料“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番茄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”“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菜心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”等温室作物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48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>
            <a:extLst>
              <a:ext uri="{FF2B5EF4-FFF2-40B4-BE49-F238E27FC236}">
                <a16:creationId xmlns:a16="http://schemas.microsoft.com/office/drawing/2014/main" id="{D98990C1-C275-5776-967B-AC0F38BB0F22}"/>
              </a:ext>
            </a:extLst>
          </p:cNvPr>
          <p:cNvSpPr/>
          <p:nvPr/>
        </p:nvSpPr>
        <p:spPr>
          <a:xfrm>
            <a:off x="3174693" y="2525052"/>
            <a:ext cx="8729879" cy="2141291"/>
          </a:xfrm>
          <a:prstGeom prst="parallelogram">
            <a:avLst/>
          </a:prstGeom>
          <a:solidFill>
            <a:schemeClr val="accent1">
              <a:lumMod val="40000"/>
              <a:lumOff val="6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02724903-9380-302B-9A12-004D738C5DA6}"/>
              </a:ext>
            </a:extLst>
          </p:cNvPr>
          <p:cNvSpPr/>
          <p:nvPr/>
        </p:nvSpPr>
        <p:spPr>
          <a:xfrm>
            <a:off x="3638870" y="2596755"/>
            <a:ext cx="7371638" cy="1808138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F8AC5880-0199-5373-3D79-9E6D6FA5AD74}"/>
              </a:ext>
            </a:extLst>
          </p:cNvPr>
          <p:cNvSpPr/>
          <p:nvPr/>
        </p:nvSpPr>
        <p:spPr>
          <a:xfrm>
            <a:off x="1389922" y="2142677"/>
            <a:ext cx="2590046" cy="1530482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713D6C2-52C2-1B16-80A7-7706EFBA549F}"/>
              </a:ext>
            </a:extLst>
          </p:cNvPr>
          <p:cNvSpPr/>
          <p:nvPr/>
        </p:nvSpPr>
        <p:spPr>
          <a:xfrm>
            <a:off x="2721413" y="2568547"/>
            <a:ext cx="1530481" cy="1530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1CED0B-ACDE-8937-52DB-E8B6DF1062CF}"/>
              </a:ext>
            </a:extLst>
          </p:cNvPr>
          <p:cNvSpPr/>
          <p:nvPr/>
        </p:nvSpPr>
        <p:spPr>
          <a:xfrm>
            <a:off x="3225176" y="2884070"/>
            <a:ext cx="986880" cy="8991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5400" b="1">
                <a:solidFill>
                  <a:srgbClr val="0E60A8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5400" b="1" dirty="0">
              <a:solidFill>
                <a:srgbClr val="0E60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237E2B-EEE1-91CE-D6A6-16FE7C7CC28A}"/>
              </a:ext>
            </a:extLst>
          </p:cNvPr>
          <p:cNvSpPr/>
          <p:nvPr/>
        </p:nvSpPr>
        <p:spPr>
          <a:xfrm>
            <a:off x="4833035" y="2988356"/>
            <a:ext cx="5184576" cy="68480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6AA4D67-593E-5779-8BBA-6EFE31DF6744}"/>
              </a:ext>
            </a:extLst>
          </p:cNvPr>
          <p:cNvCxnSpPr>
            <a:cxnSpLocks/>
          </p:cNvCxnSpPr>
          <p:nvPr/>
        </p:nvCxnSpPr>
        <p:spPr>
          <a:xfrm>
            <a:off x="4833035" y="3783230"/>
            <a:ext cx="47728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82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D04990-F238-E43C-1183-96A7BA9F41FA}"/>
              </a:ext>
            </a:extLst>
          </p:cNvPr>
          <p:cNvSpPr/>
          <p:nvPr/>
        </p:nvSpPr>
        <p:spPr>
          <a:xfrm rot="16200000">
            <a:off x="178614" y="657860"/>
            <a:ext cx="666507" cy="84204"/>
          </a:xfrm>
          <a:prstGeom prst="rect">
            <a:avLst/>
          </a:prstGeom>
          <a:ln>
            <a:solidFill>
              <a:srgbClr val="0E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0C1B9-9D63-414A-3AEB-612B9C390006}"/>
              </a:ext>
            </a:extLst>
          </p:cNvPr>
          <p:cNvSpPr txBox="1"/>
          <p:nvPr/>
        </p:nvSpPr>
        <p:spPr>
          <a:xfrm>
            <a:off x="609600" y="29575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数据库设计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DD6F28-07E3-5F27-4495-52BDA56CE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56" y="1433871"/>
            <a:ext cx="3124636" cy="484890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24E84C2-9329-F31C-8FEF-4C49A65EE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43" y="1281670"/>
            <a:ext cx="3762517" cy="4756713"/>
          </a:xfrm>
          <a:prstGeom prst="rect">
            <a:avLst/>
          </a:prstGeom>
        </p:spPr>
      </p:pic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65D0D6D-C131-CE65-3835-F925DF7D1F2A}"/>
              </a:ext>
            </a:extLst>
          </p:cNvPr>
          <p:cNvSpPr/>
          <p:nvPr/>
        </p:nvSpPr>
        <p:spPr bwMode="auto">
          <a:xfrm>
            <a:off x="2520264" y="944193"/>
            <a:ext cx="2088219" cy="489677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花盆信息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18065E8-8935-E600-5E38-41F17710AB96}"/>
              </a:ext>
            </a:extLst>
          </p:cNvPr>
          <p:cNvSpPr/>
          <p:nvPr/>
        </p:nvSpPr>
        <p:spPr bwMode="auto">
          <a:xfrm>
            <a:off x="7382293" y="944194"/>
            <a:ext cx="2088219" cy="489677"/>
          </a:xfrm>
          <a:prstGeom prst="roundRect">
            <a:avLst/>
          </a:prstGeom>
          <a:solidFill>
            <a:srgbClr val="4472C4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任务日志</a:t>
            </a:r>
          </a:p>
        </p:txBody>
      </p:sp>
    </p:spTree>
    <p:extLst>
      <p:ext uri="{BB962C8B-B14F-4D97-AF65-F5344CB8AC3E}">
        <p14:creationId xmlns:p14="http://schemas.microsoft.com/office/powerpoint/2010/main" val="248020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>
            <a:extLst>
              <a:ext uri="{FF2B5EF4-FFF2-40B4-BE49-F238E27FC236}">
                <a16:creationId xmlns:a16="http://schemas.microsoft.com/office/drawing/2014/main" id="{D98990C1-C275-5776-967B-AC0F38BB0F22}"/>
              </a:ext>
            </a:extLst>
          </p:cNvPr>
          <p:cNvSpPr/>
          <p:nvPr/>
        </p:nvSpPr>
        <p:spPr>
          <a:xfrm>
            <a:off x="3174693" y="2525052"/>
            <a:ext cx="8729879" cy="2141291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>
            <a:extLst>
              <a:ext uri="{FF2B5EF4-FFF2-40B4-BE49-F238E27FC236}">
                <a16:creationId xmlns:a16="http://schemas.microsoft.com/office/drawing/2014/main" id="{02724903-9380-302B-9A12-004D738C5DA6}"/>
              </a:ext>
            </a:extLst>
          </p:cNvPr>
          <p:cNvSpPr/>
          <p:nvPr/>
        </p:nvSpPr>
        <p:spPr>
          <a:xfrm>
            <a:off x="3638870" y="2596755"/>
            <a:ext cx="7371638" cy="1808138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F8AC5880-0199-5373-3D79-9E6D6FA5AD74}"/>
              </a:ext>
            </a:extLst>
          </p:cNvPr>
          <p:cNvSpPr/>
          <p:nvPr/>
        </p:nvSpPr>
        <p:spPr>
          <a:xfrm>
            <a:off x="1389922" y="2142677"/>
            <a:ext cx="2590046" cy="1530482"/>
          </a:xfrm>
          <a:prstGeom prst="parallelogram">
            <a:avLst/>
          </a:prstGeom>
          <a:solidFill>
            <a:srgbClr val="0E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713D6C2-52C2-1B16-80A7-7706EFBA549F}"/>
              </a:ext>
            </a:extLst>
          </p:cNvPr>
          <p:cNvSpPr/>
          <p:nvPr/>
        </p:nvSpPr>
        <p:spPr>
          <a:xfrm>
            <a:off x="2721413" y="2568547"/>
            <a:ext cx="1530481" cy="1530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1CED0B-ACDE-8937-52DB-E8B6DF1062CF}"/>
              </a:ext>
            </a:extLst>
          </p:cNvPr>
          <p:cNvSpPr/>
          <p:nvPr/>
        </p:nvSpPr>
        <p:spPr>
          <a:xfrm>
            <a:off x="3225176" y="2884070"/>
            <a:ext cx="986880" cy="8991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5400" b="1">
                <a:solidFill>
                  <a:srgbClr val="0E60A8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5400" b="1" dirty="0">
              <a:solidFill>
                <a:srgbClr val="0E60A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237E2B-EEE1-91CE-D6A6-16FE7C7CC28A}"/>
              </a:ext>
            </a:extLst>
          </p:cNvPr>
          <p:cNvSpPr/>
          <p:nvPr/>
        </p:nvSpPr>
        <p:spPr>
          <a:xfrm>
            <a:off x="4833035" y="2988356"/>
            <a:ext cx="5184576" cy="68480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体系结构设计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6AA4D67-593E-5779-8BBA-6EFE31DF6744}"/>
              </a:ext>
            </a:extLst>
          </p:cNvPr>
          <p:cNvCxnSpPr>
            <a:cxnSpLocks/>
          </p:cNvCxnSpPr>
          <p:nvPr/>
        </p:nvCxnSpPr>
        <p:spPr>
          <a:xfrm>
            <a:off x="4833035" y="3783230"/>
            <a:ext cx="47728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37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954.3102362204722,&quot;width&quot;:9478.34330708661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33.314960629921,&quot;width&quot;:9478.34330708661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1188</Words>
  <Application>Microsoft Office PowerPoint</Application>
  <PresentationFormat>宽屏</PresentationFormat>
  <Paragraphs>268</Paragraphs>
  <Slides>43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5" baseType="lpstr">
      <vt:lpstr>Söhne</vt:lpstr>
      <vt:lpstr>等线</vt:lpstr>
      <vt:lpstr>等线 Light</vt:lpstr>
      <vt:lpstr>黑体</vt:lpstr>
      <vt:lpstr>STZhongsong</vt:lpstr>
      <vt:lpstr>KaiTi</vt:lpstr>
      <vt:lpstr>微软雅黑</vt:lpstr>
      <vt:lpstr>Arial</vt:lpstr>
      <vt:lpstr>Times New Roman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Doxel _</dc:creator>
  <cp:lastModifiedBy>Max Zhang</cp:lastModifiedBy>
  <cp:revision>402</cp:revision>
  <dcterms:created xsi:type="dcterms:W3CDTF">2023-05-17T11:48:32Z</dcterms:created>
  <dcterms:modified xsi:type="dcterms:W3CDTF">2024-06-21T04:31:49Z</dcterms:modified>
</cp:coreProperties>
</file>